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4"/>
  </p:notesMasterIdLst>
  <p:sldIdLst>
    <p:sldId id="256" r:id="rId2"/>
    <p:sldId id="609" r:id="rId3"/>
    <p:sldId id="603" r:id="rId4"/>
    <p:sldId id="606" r:id="rId5"/>
    <p:sldId id="263" r:id="rId6"/>
    <p:sldId id="397" r:id="rId7"/>
    <p:sldId id="396" r:id="rId8"/>
    <p:sldId id="408" r:id="rId9"/>
    <p:sldId id="591" r:id="rId10"/>
    <p:sldId id="587" r:id="rId11"/>
    <p:sldId id="586" r:id="rId12"/>
    <p:sldId id="409" r:id="rId13"/>
    <p:sldId id="608" r:id="rId14"/>
    <p:sldId id="407" r:id="rId15"/>
    <p:sldId id="607" r:id="rId16"/>
    <p:sldId id="267" r:id="rId17"/>
    <p:sldId id="588" r:id="rId18"/>
    <p:sldId id="589" r:id="rId19"/>
    <p:sldId id="590" r:id="rId20"/>
    <p:sldId id="605" r:id="rId21"/>
    <p:sldId id="592" r:id="rId22"/>
    <p:sldId id="60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p:restoredTop sz="94466"/>
  </p:normalViewPr>
  <p:slideViewPr>
    <p:cSldViewPr snapToGrid="0" snapToObjects="1">
      <p:cViewPr varScale="1">
        <p:scale>
          <a:sx n="80" d="100"/>
          <a:sy n="80" d="100"/>
        </p:scale>
        <p:origin x="22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BC0EF-E6AC-4A2B-A50A-95C17363112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2D9A01-AF1D-47B4-ABA4-0C212E82FB7A}">
      <dgm:prSet/>
      <dgm:spPr/>
      <dgm:t>
        <a:bodyPr/>
        <a:lstStyle/>
        <a:p>
          <a:r>
            <a:rPr lang="nl-NL"/>
            <a:t>Welke apps kun je vinden?</a:t>
          </a:r>
          <a:endParaRPr lang="en-US"/>
        </a:p>
      </dgm:t>
    </dgm:pt>
    <dgm:pt modelId="{A0D54B67-057D-4E55-9EC2-C6466B3ED4FF}" type="parTrans" cxnId="{C343F9AD-28B6-446D-BA40-23AEC616C272}">
      <dgm:prSet/>
      <dgm:spPr/>
      <dgm:t>
        <a:bodyPr/>
        <a:lstStyle/>
        <a:p>
          <a:endParaRPr lang="en-US"/>
        </a:p>
      </dgm:t>
    </dgm:pt>
    <dgm:pt modelId="{B00F833A-885E-424F-944B-6999B0E81EF7}" type="sibTrans" cxnId="{C343F9AD-28B6-446D-BA40-23AEC616C272}">
      <dgm:prSet/>
      <dgm:spPr/>
      <dgm:t>
        <a:bodyPr/>
        <a:lstStyle/>
        <a:p>
          <a:endParaRPr lang="en-US"/>
        </a:p>
      </dgm:t>
    </dgm:pt>
    <dgm:pt modelId="{6F8061FC-4584-AE4A-B124-0905430480F3}" type="pres">
      <dgm:prSet presAssocID="{F35BC0EF-E6AC-4A2B-A50A-95C17363112B}" presName="linear" presStyleCnt="0">
        <dgm:presLayoutVars>
          <dgm:animLvl val="lvl"/>
          <dgm:resizeHandles val="exact"/>
        </dgm:presLayoutVars>
      </dgm:prSet>
      <dgm:spPr/>
    </dgm:pt>
    <dgm:pt modelId="{67B3887C-C4C3-4A42-8192-0FD3A051E008}" type="pres">
      <dgm:prSet presAssocID="{562D9A01-AF1D-47B4-ABA4-0C212E82FB7A}" presName="parentText" presStyleLbl="node1" presStyleIdx="0" presStyleCnt="1">
        <dgm:presLayoutVars>
          <dgm:chMax val="0"/>
          <dgm:bulletEnabled val="1"/>
        </dgm:presLayoutVars>
      </dgm:prSet>
      <dgm:spPr/>
    </dgm:pt>
  </dgm:ptLst>
  <dgm:cxnLst>
    <dgm:cxn modelId="{FCFD4B83-1E01-794A-9580-197634FA25F0}" type="presOf" srcId="{F35BC0EF-E6AC-4A2B-A50A-95C17363112B}" destId="{6F8061FC-4584-AE4A-B124-0905430480F3}" srcOrd="0" destOrd="0" presId="urn:microsoft.com/office/officeart/2005/8/layout/vList2"/>
    <dgm:cxn modelId="{C343F9AD-28B6-446D-BA40-23AEC616C272}" srcId="{F35BC0EF-E6AC-4A2B-A50A-95C17363112B}" destId="{562D9A01-AF1D-47B4-ABA4-0C212E82FB7A}" srcOrd="0" destOrd="0" parTransId="{A0D54B67-057D-4E55-9EC2-C6466B3ED4FF}" sibTransId="{B00F833A-885E-424F-944B-6999B0E81EF7}"/>
    <dgm:cxn modelId="{EA56DFC9-0BCE-CD43-8B08-45DBC874F503}" type="presOf" srcId="{562D9A01-AF1D-47B4-ABA4-0C212E82FB7A}" destId="{67B3887C-C4C3-4A42-8192-0FD3A051E008}" srcOrd="0" destOrd="0" presId="urn:microsoft.com/office/officeart/2005/8/layout/vList2"/>
    <dgm:cxn modelId="{342B6B4D-480E-3F40-8F66-69AC93A1631C}" type="presParOf" srcId="{6F8061FC-4584-AE4A-B124-0905430480F3}" destId="{67B3887C-C4C3-4A42-8192-0FD3A051E0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3887C-C4C3-4A42-8192-0FD3A051E008}">
      <dsp:nvSpPr>
        <dsp:cNvPr id="0" name=""/>
        <dsp:cNvSpPr/>
      </dsp:nvSpPr>
      <dsp:spPr>
        <a:xfrm>
          <a:off x="0" y="593260"/>
          <a:ext cx="5077071" cy="35743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a:t>Welke apps kun je vinden?</a:t>
          </a:r>
          <a:endParaRPr lang="en-US" sz="6500" kern="1200"/>
        </a:p>
      </dsp:txBody>
      <dsp:txXfrm>
        <a:off x="174485" y="767745"/>
        <a:ext cx="4728101" cy="32253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A2B27-E16C-B547-8CBF-302EAF5F5561}" type="datetimeFigureOut">
              <a:rPr lang="nl-NL" smtClean="0"/>
              <a:t>12-02-2023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95C7F-4B14-0E4A-B73D-FAA6F4320301}" type="slidenum">
              <a:rPr lang="nl-NL" smtClean="0"/>
              <a:t>‹nr.›</a:t>
            </a:fld>
            <a:endParaRPr lang="nl-NL"/>
          </a:p>
        </p:txBody>
      </p:sp>
    </p:spTree>
    <p:extLst>
      <p:ext uri="{BB962C8B-B14F-4D97-AF65-F5344CB8AC3E}">
        <p14:creationId xmlns:p14="http://schemas.microsoft.com/office/powerpoint/2010/main" val="19897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2895C7F-4B14-0E4A-B73D-FAA6F4320301}" type="slidenum">
              <a:rPr lang="nl-NL" smtClean="0"/>
              <a:t>3</a:t>
            </a:fld>
            <a:endParaRPr lang="nl-NL"/>
          </a:p>
        </p:txBody>
      </p:sp>
    </p:spTree>
    <p:extLst>
      <p:ext uri="{BB962C8B-B14F-4D97-AF65-F5344CB8AC3E}">
        <p14:creationId xmlns:p14="http://schemas.microsoft.com/office/powerpoint/2010/main" val="155844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93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Melatonine</a:t>
            </a:r>
            <a:r>
              <a:rPr lang="nl-NL" baseline="0"/>
              <a:t> zorgt ervoor dat je lichaamstemperatuur en ademhaling naar beneden gaan. Je krijgt het signaal/behoefte om naar bed te gaan.</a:t>
            </a:r>
          </a:p>
          <a:p>
            <a:r>
              <a:rPr lang="nl-NL" baseline="0"/>
              <a:t>Melatonine gaat omhoog vanaf 20.00 uur en heeft zijn piek om 03.00 uur</a:t>
            </a:r>
          </a:p>
          <a:p>
            <a:r>
              <a:rPr lang="nl-NL" baseline="0"/>
              <a:t>Melatonine zorgt ervoor dat je in slaapt en doorslaapt</a:t>
            </a:r>
          </a:p>
          <a:p>
            <a:endParaRPr lang="nl-NL" baseline="0"/>
          </a:p>
          <a:p>
            <a:r>
              <a:rPr lang="nl-NL" baseline="0"/>
              <a:t>Serotonine -&gt; wordt overdag aangemaakt onder invloed van daglicht en in de darmen! </a:t>
            </a:r>
          </a:p>
          <a:p>
            <a:r>
              <a:rPr lang="nl-NL" baseline="0"/>
              <a:t>Dus naar buiten en bewegen, gezond eten en zo min mogelijk stress zijn hierbij van belang. Daglicht is het startsein van een nieuwe dag.</a:t>
            </a:r>
            <a:endParaRPr lang="nl-NL"/>
          </a:p>
        </p:txBody>
      </p:sp>
      <p:sp>
        <p:nvSpPr>
          <p:cNvPr id="4" name="Tijdelijke aanduiding voor voettekst 3"/>
          <p:cNvSpPr>
            <a:spLocks noGrp="1"/>
          </p:cNvSpPr>
          <p:nvPr>
            <p:ph type="ftr" sz="quarter" idx="10"/>
          </p:nvPr>
        </p:nvSpPr>
        <p:spPr/>
        <p:txBody>
          <a:bodyPr/>
          <a:lstStyle/>
          <a:p>
            <a:pPr>
              <a:defRPr/>
            </a:pPr>
            <a:r>
              <a:rPr lang="en-US"/>
              <a:t>Eventuele voettekst</a:t>
            </a:r>
          </a:p>
        </p:txBody>
      </p:sp>
      <p:sp>
        <p:nvSpPr>
          <p:cNvPr id="5" name="Tijdelijke aanduiding voor dianummer 4"/>
          <p:cNvSpPr>
            <a:spLocks noGrp="1"/>
          </p:cNvSpPr>
          <p:nvPr>
            <p:ph type="sldNum" sz="quarter" idx="11"/>
          </p:nvPr>
        </p:nvSpPr>
        <p:spPr/>
        <p:txBody>
          <a:bodyPr/>
          <a:lstStyle/>
          <a:p>
            <a:pPr>
              <a:defRPr/>
            </a:pPr>
            <a:fld id="{9FC98DC9-4F28-4B39-8B6E-408133FC7853}" type="slidenum">
              <a:rPr lang="en-US" smtClean="0"/>
              <a:pPr>
                <a:defRPr/>
              </a:pPr>
              <a:t>11</a:t>
            </a:fld>
            <a:endParaRPr lang="en-US"/>
          </a:p>
        </p:txBody>
      </p:sp>
    </p:spTree>
    <p:extLst>
      <p:ext uri="{BB962C8B-B14F-4D97-AF65-F5344CB8AC3E}">
        <p14:creationId xmlns:p14="http://schemas.microsoft.com/office/powerpoint/2010/main" val="162511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DF9DF-0857-3F4F-9692-5907A223DC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FBD9667-3911-1246-9542-143885280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C94B091-DB0D-2B46-87DE-2AF088A8657B}"/>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5" name="Tijdelijke aanduiding voor voettekst 4">
            <a:extLst>
              <a:ext uri="{FF2B5EF4-FFF2-40B4-BE49-F238E27FC236}">
                <a16:creationId xmlns:a16="http://schemas.microsoft.com/office/drawing/2014/main" id="{3A964236-3DF1-A141-9E26-53D14024372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BEF6A94-EFBF-AA4C-9903-4D174113D0BD}"/>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2189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E0F23-D37F-B045-9C3C-AB78CB65BC1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84A8C04-2868-9A42-B1DF-63B19407C7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3C755A-5CE1-C146-94B5-001F41A583E0}"/>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5" name="Tijdelijke aanduiding voor voettekst 4">
            <a:extLst>
              <a:ext uri="{FF2B5EF4-FFF2-40B4-BE49-F238E27FC236}">
                <a16:creationId xmlns:a16="http://schemas.microsoft.com/office/drawing/2014/main" id="{43B530A1-4F20-8E47-9870-5DA73DFA35C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9187937-7147-3B4C-A089-68B25F42195D}"/>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78269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2080532-385A-A049-AE47-DA820046408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25868DF-C226-2F4E-9354-6F7419727B9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33CEDC-46DB-4442-A25D-98C8191CCFF9}"/>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5" name="Tijdelijke aanduiding voor voettekst 4">
            <a:extLst>
              <a:ext uri="{FF2B5EF4-FFF2-40B4-BE49-F238E27FC236}">
                <a16:creationId xmlns:a16="http://schemas.microsoft.com/office/drawing/2014/main" id="{C789CD23-7DDE-D744-8BD7-E4B12DB5544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D2B870A-1FE9-B044-9458-2F6992952C6D}"/>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90195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EB46F-97E0-DB4C-890F-1DF4D7B4AF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12267A-C788-DD49-9D4B-03F0E9C6462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8FC449-E895-E645-9688-2218A92841ED}"/>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5" name="Tijdelijke aanduiding voor voettekst 4">
            <a:extLst>
              <a:ext uri="{FF2B5EF4-FFF2-40B4-BE49-F238E27FC236}">
                <a16:creationId xmlns:a16="http://schemas.microsoft.com/office/drawing/2014/main" id="{37F65610-F58B-0D4E-BE8D-DF5002F4826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0A090DD-71B9-3B45-8C0B-2A0693E04F49}"/>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58570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9E581-2873-3F4F-9F36-68795A3F221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5A5E25B-FC8F-E245-AD37-CD1151414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EDDB60-6FBD-754D-80C6-42C9EBECA1A2}"/>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5" name="Tijdelijke aanduiding voor voettekst 4">
            <a:extLst>
              <a:ext uri="{FF2B5EF4-FFF2-40B4-BE49-F238E27FC236}">
                <a16:creationId xmlns:a16="http://schemas.microsoft.com/office/drawing/2014/main" id="{399DEA11-2ED6-0549-94E4-EAADD999BED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53B065E-5063-394F-AD9D-64607133FDAB}"/>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59936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D52B1-CD07-2140-8A60-DD563E58D4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ECB087-3A32-F248-86D2-EC4A7373F5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BCEBB8F-F5BA-1D4B-B3A7-2FDF8FFC93F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6893226-DB61-0243-AB4C-12FFB8A7E9F2}"/>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6" name="Tijdelijke aanduiding voor voettekst 5">
            <a:extLst>
              <a:ext uri="{FF2B5EF4-FFF2-40B4-BE49-F238E27FC236}">
                <a16:creationId xmlns:a16="http://schemas.microsoft.com/office/drawing/2014/main" id="{FE7F03FD-63CF-F548-86A5-09360C2CE904}"/>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2EE2449-95CA-E54B-B7F6-B98772512ED8}"/>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17020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E594B-EC50-3641-AF8D-C38803EF712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A4F2A76-707E-324D-BC51-B4F275B2C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CCA5BBF-AE6F-4243-A427-73F4BF7E44E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4DA0D94-7051-E645-95A9-7A80E3837F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D711C3B-E4F0-D44C-AAFD-A75A8B01E5D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B2B0C39-E361-7F4C-A03E-BFBD29001885}"/>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8" name="Tijdelijke aanduiding voor voettekst 7">
            <a:extLst>
              <a:ext uri="{FF2B5EF4-FFF2-40B4-BE49-F238E27FC236}">
                <a16:creationId xmlns:a16="http://schemas.microsoft.com/office/drawing/2014/main" id="{EC0FC0F4-AD76-7541-A5E2-F9EB18C56F63}"/>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6FEA4D97-BDF0-8B4D-A5F5-6E8B319770D5}"/>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74090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67997-2C5B-FA46-8B91-2305A201B6F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20A0E14-B30C-D14B-84C4-5C33FED1C243}"/>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4" name="Tijdelijke aanduiding voor voettekst 3">
            <a:extLst>
              <a:ext uri="{FF2B5EF4-FFF2-40B4-BE49-F238E27FC236}">
                <a16:creationId xmlns:a16="http://schemas.microsoft.com/office/drawing/2014/main" id="{8B06E4AD-66BA-1246-AD84-C829FBAC985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1736028A-D33C-6A44-A732-9A24026D31B8}"/>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71864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73725-18ED-044A-8BA7-14490FDCDBD4}"/>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3" name="Tijdelijke aanduiding voor voettekst 2">
            <a:extLst>
              <a:ext uri="{FF2B5EF4-FFF2-40B4-BE49-F238E27FC236}">
                <a16:creationId xmlns:a16="http://schemas.microsoft.com/office/drawing/2014/main" id="{43CB2B83-1640-244B-8081-5B57E92325CE}"/>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E425CCB1-D232-A34E-9121-FF109A0CF154}"/>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75160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2EAD9-0FA0-1647-B296-F4AD34CAC9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4DA5C03-251F-934F-BD7F-41F104912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4C4A918-1AEB-2041-A689-8A5322042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21DBF67-86BB-3C48-B0E9-B70CE907D81A}"/>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6" name="Tijdelijke aanduiding voor voettekst 5">
            <a:extLst>
              <a:ext uri="{FF2B5EF4-FFF2-40B4-BE49-F238E27FC236}">
                <a16:creationId xmlns:a16="http://schemas.microsoft.com/office/drawing/2014/main" id="{FEF4C1CE-42E0-BA4D-9272-EAF8028A48A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051BC10-3C03-204F-8C3B-BAFCFF297982}"/>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4195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7C395-248F-2249-B5D4-39FBB768AE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0E817BA-D0D2-F64B-A670-27A690B95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AC2142B-718D-884B-A243-E712CA00E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467D2E-2E89-F846-8B97-C88BFA41D8C5}"/>
              </a:ext>
            </a:extLst>
          </p:cNvPr>
          <p:cNvSpPr>
            <a:spLocks noGrp="1"/>
          </p:cNvSpPr>
          <p:nvPr>
            <p:ph type="dt" sz="half" idx="10"/>
          </p:nvPr>
        </p:nvSpPr>
        <p:spPr/>
        <p:txBody>
          <a:bodyPr/>
          <a:lstStyle/>
          <a:p>
            <a:fld id="{F4D57BDD-E64A-4D27-8978-82FFCA18A12C}" type="datetimeFigureOut">
              <a:rPr lang="en-US" smtClean="0"/>
              <a:pPr/>
              <a:t>2/12/23</a:t>
            </a:fld>
            <a:endParaRPr lang="en-US" dirty="0"/>
          </a:p>
        </p:txBody>
      </p:sp>
      <p:sp>
        <p:nvSpPr>
          <p:cNvPr id="6" name="Tijdelijke aanduiding voor voettekst 5">
            <a:extLst>
              <a:ext uri="{FF2B5EF4-FFF2-40B4-BE49-F238E27FC236}">
                <a16:creationId xmlns:a16="http://schemas.microsoft.com/office/drawing/2014/main" id="{0B155680-FB3E-7440-9CE5-B5D7C7F0E9C0}"/>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84BC582F-A54F-C048-AC6A-4BFB3B8F0985}"/>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48380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12F98A-B01C-8B48-9C47-3988A85EB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7F41AA9-7EA8-2745-9FBC-3FA55619A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DF237A-90B6-7044-BC51-24CD3766A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7BDD-E64A-4D27-8978-82FFCA18A12C}" type="datetimeFigureOut">
              <a:rPr lang="en-US" smtClean="0"/>
              <a:pPr/>
              <a:t>2/12/23</a:t>
            </a:fld>
            <a:endParaRPr lang="en-US" dirty="0"/>
          </a:p>
        </p:txBody>
      </p:sp>
      <p:sp>
        <p:nvSpPr>
          <p:cNvPr id="5" name="Tijdelijke aanduiding voor voettekst 4">
            <a:extLst>
              <a:ext uri="{FF2B5EF4-FFF2-40B4-BE49-F238E27FC236}">
                <a16:creationId xmlns:a16="http://schemas.microsoft.com/office/drawing/2014/main" id="{07C89BBF-8B5E-B045-9325-D5CAE88B5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A0059EE0-1335-C14B-B829-15B7AA9D6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9905285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youtu.be/KLMLQVL41lA"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https://slaapp.nl/slaapdagboek-ap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gids.tv/video/275611/max-masterclass-over-slaap-gemist-bekijk-hier-de-hele-uitzend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youtu.be/1WjRS-TIie4"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677694E6-9410-4521-A894-B68D628C06A8}"/>
              </a:ext>
            </a:extLst>
          </p:cNvPr>
          <p:cNvPicPr>
            <a:picLocks noChangeAspect="1"/>
          </p:cNvPicPr>
          <p:nvPr/>
        </p:nvPicPr>
        <p:blipFill rotWithShape="1">
          <a:blip r:embed="rId2"/>
          <a:srcRect t="19949" r="9091" b="3442"/>
          <a:stretch/>
        </p:blipFill>
        <p:spPr>
          <a:xfrm>
            <a:off x="-4" y="0"/>
            <a:ext cx="12191980" cy="6857990"/>
          </a:xfrm>
          <a:prstGeom prst="rect">
            <a:avLst/>
          </a:prstGeom>
        </p:spPr>
      </p:pic>
      <p:sp>
        <p:nvSpPr>
          <p:cNvPr id="61" name="Rectangle 5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20E4C69-8BCA-3246-AD55-94D1B81E5F94}"/>
              </a:ext>
            </a:extLst>
          </p:cNvPr>
          <p:cNvSpPr>
            <a:spLocks noGrp="1"/>
          </p:cNvSpPr>
          <p:nvPr>
            <p:ph type="ctrTitle"/>
          </p:nvPr>
        </p:nvSpPr>
        <p:spPr>
          <a:xfrm>
            <a:off x="404553" y="3091928"/>
            <a:ext cx="9078562" cy="2387600"/>
          </a:xfrm>
        </p:spPr>
        <p:txBody>
          <a:bodyPr>
            <a:normAutofit/>
          </a:bodyPr>
          <a:lstStyle/>
          <a:p>
            <a:pPr algn="l"/>
            <a:r>
              <a:rPr lang="nl-NL" sz="5100" dirty="0"/>
              <a:t>Lifestyle: Impact van slaap op de gezondheid.</a:t>
            </a:r>
            <a:br>
              <a:rPr lang="nl-NL" sz="5100" dirty="0"/>
            </a:br>
            <a:r>
              <a:rPr lang="nl-NL" sz="5100" dirty="0"/>
              <a:t>Zeker niet slaapverwekkend! </a:t>
            </a:r>
          </a:p>
        </p:txBody>
      </p:sp>
      <p:sp>
        <p:nvSpPr>
          <p:cNvPr id="62" name="Rectangle: Rounded Corners 5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31E9B661-6E2E-6041-AE77-F44DDFDD477B}"/>
              </a:ext>
            </a:extLst>
          </p:cNvPr>
          <p:cNvSpPr>
            <a:spLocks noGrp="1"/>
          </p:cNvSpPr>
          <p:nvPr>
            <p:ph type="subTitle" idx="1"/>
          </p:nvPr>
        </p:nvSpPr>
        <p:spPr>
          <a:xfrm>
            <a:off x="404553" y="5624945"/>
            <a:ext cx="9078562" cy="592975"/>
          </a:xfrm>
        </p:spPr>
        <p:txBody>
          <a:bodyPr anchor="ctr">
            <a:normAutofit/>
          </a:bodyPr>
          <a:lstStyle/>
          <a:p>
            <a:pPr algn="l"/>
            <a:r>
              <a:rPr lang="nl-NL" dirty="0"/>
              <a:t>Periode 3, week 2</a:t>
            </a:r>
          </a:p>
        </p:txBody>
      </p:sp>
    </p:spTree>
    <p:extLst>
      <p:ext uri="{BB962C8B-B14F-4D97-AF65-F5344CB8AC3E}">
        <p14:creationId xmlns:p14="http://schemas.microsoft.com/office/powerpoint/2010/main" val="305727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8F839-138B-1845-885F-B84EEE373CC0}"/>
              </a:ext>
            </a:extLst>
          </p:cNvPr>
          <p:cNvSpPr>
            <a:spLocks noGrp="1"/>
          </p:cNvSpPr>
          <p:nvPr>
            <p:ph type="title"/>
          </p:nvPr>
        </p:nvSpPr>
        <p:spPr>
          <a:xfrm>
            <a:off x="642257" y="634946"/>
            <a:ext cx="3690257" cy="1450757"/>
          </a:xfrm>
        </p:spPr>
        <p:txBody>
          <a:bodyPr>
            <a:normAutofit/>
          </a:bodyPr>
          <a:lstStyle/>
          <a:p>
            <a:r>
              <a:rPr lang="nl-NL"/>
              <a:t>Hoe werkt slaap?</a:t>
            </a:r>
          </a:p>
        </p:txBody>
      </p:sp>
      <p:sp>
        <p:nvSpPr>
          <p:cNvPr id="9" name="Content Placeholder 8">
            <a:extLst>
              <a:ext uri="{FF2B5EF4-FFF2-40B4-BE49-F238E27FC236}">
                <a16:creationId xmlns:a16="http://schemas.microsoft.com/office/drawing/2014/main" id="{FAE366CC-A9C4-426F-88DF-A76EBF396091}"/>
              </a:ext>
            </a:extLst>
          </p:cNvPr>
          <p:cNvSpPr>
            <a:spLocks noGrp="1"/>
          </p:cNvSpPr>
          <p:nvPr>
            <p:ph idx="1"/>
          </p:nvPr>
        </p:nvSpPr>
        <p:spPr>
          <a:xfrm>
            <a:off x="633997" y="2286020"/>
            <a:ext cx="5259807" cy="3950017"/>
          </a:xfrm>
        </p:spPr>
        <p:txBody>
          <a:bodyPr>
            <a:noAutofit/>
          </a:bodyPr>
          <a:lstStyle/>
          <a:p>
            <a:pPr>
              <a:lnSpc>
                <a:spcPct val="110000"/>
              </a:lnSpc>
              <a:buFont typeface="Wingdings" pitchFamily="2" charset="2"/>
              <a:buChar char="v"/>
            </a:pPr>
            <a:r>
              <a:rPr lang="nl-NL" sz="1400" dirty="0"/>
              <a:t>De biologische klok bepaalt je 24-uurs slaap-waakritme (</a:t>
            </a:r>
            <a:r>
              <a:rPr lang="nl-NL" sz="1400" dirty="0" err="1"/>
              <a:t>circadiaan</a:t>
            </a:r>
            <a:r>
              <a:rPr lang="nl-NL" sz="1400" dirty="0"/>
              <a:t> ritme)</a:t>
            </a:r>
          </a:p>
          <a:p>
            <a:pPr>
              <a:lnSpc>
                <a:spcPct val="110000"/>
              </a:lnSpc>
              <a:buFont typeface="Wingdings" pitchFamily="2" charset="2"/>
              <a:buChar char="v"/>
            </a:pPr>
            <a:r>
              <a:rPr lang="nl-NL" sz="1400" dirty="0"/>
              <a:t>Dit is een aangeboren mechanisme.</a:t>
            </a:r>
          </a:p>
          <a:p>
            <a:pPr>
              <a:lnSpc>
                <a:spcPct val="110000"/>
              </a:lnSpc>
              <a:buFont typeface="Wingdings" pitchFamily="2" charset="2"/>
              <a:buChar char="v"/>
            </a:pPr>
            <a:r>
              <a:rPr lang="nl-NL" sz="1400" dirty="0"/>
              <a:t>Onze biologische klok bestaat uit cellen die  onderdeel zijn van de hypothalamus in de hersenen.</a:t>
            </a:r>
          </a:p>
          <a:p>
            <a:pPr>
              <a:lnSpc>
                <a:spcPct val="110000"/>
              </a:lnSpc>
              <a:buFont typeface="Wingdings" pitchFamily="2" charset="2"/>
              <a:buChar char="v"/>
            </a:pPr>
            <a:r>
              <a:rPr lang="nl-NL" sz="1400" dirty="0"/>
              <a:t>Speciale zenuwcellen in het oog sturen informatie over lichtsterkte door naar de cellen van de biologische klok.</a:t>
            </a:r>
          </a:p>
          <a:p>
            <a:pPr>
              <a:lnSpc>
                <a:spcPct val="110000"/>
              </a:lnSpc>
              <a:buFont typeface="Wingdings" pitchFamily="2" charset="2"/>
              <a:buChar char="v"/>
            </a:pPr>
            <a:r>
              <a:rPr lang="nl-NL" sz="1400" dirty="0"/>
              <a:t>M.b.v. onder andere kunstmatig licht kan de biologische klok worden beïnvloed.</a:t>
            </a:r>
          </a:p>
          <a:p>
            <a:pPr>
              <a:lnSpc>
                <a:spcPct val="110000"/>
              </a:lnSpc>
              <a:buFont typeface="Wingdings" pitchFamily="2" charset="2"/>
              <a:buChar char="v"/>
            </a:pPr>
            <a:r>
              <a:rPr lang="nl-NL" sz="1400" dirty="0"/>
              <a:t>De pijnappelklier reguleert de aanmaak van het slaaphormoon melatonine. Indien het donker wordt, dan start de aanmaak van dit hormoon. </a:t>
            </a:r>
            <a:endParaRPr lang="en-US" sz="1400" dirty="0"/>
          </a:p>
        </p:txBody>
      </p:sp>
      <p:pic>
        <p:nvPicPr>
          <p:cNvPr id="7" name="Afbeelding 6">
            <a:extLst>
              <a:ext uri="{FF2B5EF4-FFF2-40B4-BE49-F238E27FC236}">
                <a16:creationId xmlns:a16="http://schemas.microsoft.com/office/drawing/2014/main" id="{77D610B8-2AD4-6644-90A6-5171306779D3}"/>
              </a:ext>
            </a:extLst>
          </p:cNvPr>
          <p:cNvPicPr>
            <a:picLocks noChangeAspect="1"/>
          </p:cNvPicPr>
          <p:nvPr/>
        </p:nvPicPr>
        <p:blipFill rotWithShape="1">
          <a:blip r:embed="rId2"/>
          <a:srcRect l="5256" r="4358" b="-1"/>
          <a:stretch/>
        </p:blipFill>
        <p:spPr>
          <a:xfrm>
            <a:off x="6527803" y="2085703"/>
            <a:ext cx="5030199" cy="3868783"/>
          </a:xfrm>
          <a:prstGeom prst="rect">
            <a:avLst/>
          </a:prstGeom>
        </p:spPr>
      </p:pic>
    </p:spTree>
    <p:extLst>
      <p:ext uri="{BB962C8B-B14F-4D97-AF65-F5344CB8AC3E}">
        <p14:creationId xmlns:p14="http://schemas.microsoft.com/office/powerpoint/2010/main" val="393080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57225" y="286603"/>
            <a:ext cx="10498455" cy="1450757"/>
          </a:xfrm>
        </p:spPr>
        <p:txBody>
          <a:bodyPr vert="horz" lIns="91440" tIns="45720" rIns="91440" bIns="45720" rtlCol="0">
            <a:normAutofit/>
          </a:bodyPr>
          <a:lstStyle/>
          <a:p>
            <a:r>
              <a:rPr lang="en-US" dirty="0"/>
              <a:t>Hoe </a:t>
            </a:r>
            <a:r>
              <a:rPr lang="en-US" dirty="0" err="1"/>
              <a:t>werkt</a:t>
            </a:r>
            <a:r>
              <a:rPr lang="en-US" dirty="0"/>
              <a:t> </a:t>
            </a:r>
            <a:r>
              <a:rPr lang="en-US" dirty="0" err="1"/>
              <a:t>slaap</a:t>
            </a:r>
            <a:r>
              <a:rPr lang="en-US" dirty="0"/>
              <a:t>? </a:t>
            </a:r>
          </a:p>
        </p:txBody>
      </p:sp>
      <p:sp>
        <p:nvSpPr>
          <p:cNvPr id="5" name="Tijdelijke aanduiding voor inhoud 4">
            <a:extLst>
              <a:ext uri="{FF2B5EF4-FFF2-40B4-BE49-F238E27FC236}">
                <a16:creationId xmlns:a16="http://schemas.microsoft.com/office/drawing/2014/main" id="{3CB10B04-2271-B44A-8C00-692500357BA1}"/>
              </a:ext>
            </a:extLst>
          </p:cNvPr>
          <p:cNvSpPr>
            <a:spLocks noGrp="1"/>
          </p:cNvSpPr>
          <p:nvPr>
            <p:ph idx="1"/>
          </p:nvPr>
        </p:nvSpPr>
        <p:spPr>
          <a:xfrm>
            <a:off x="963978" y="2091473"/>
            <a:ext cx="3856805" cy="4263862"/>
          </a:xfrm>
        </p:spPr>
        <p:txBody>
          <a:bodyPr>
            <a:normAutofit fontScale="55000" lnSpcReduction="20000"/>
          </a:bodyPr>
          <a:lstStyle/>
          <a:p>
            <a:pPr>
              <a:buFont typeface="Wingdings" pitchFamily="2" charset="2"/>
              <a:buChar char="v"/>
            </a:pPr>
            <a:r>
              <a:rPr lang="nl-NL" sz="2900" b="1" dirty="0">
                <a:latin typeface="arial" panose="020B0604020202020204" pitchFamily="34" charset="0"/>
              </a:rPr>
              <a:t>Melatonine</a:t>
            </a:r>
            <a:r>
              <a:rPr lang="nl-NL" sz="2900" dirty="0">
                <a:latin typeface="arial" panose="020B0604020202020204" pitchFamily="34" charset="0"/>
              </a:rPr>
              <a:t> is het slaaphormoon. </a:t>
            </a:r>
          </a:p>
          <a:p>
            <a:pPr>
              <a:buFont typeface="Wingdings" pitchFamily="2" charset="2"/>
              <a:buChar char="v"/>
            </a:pPr>
            <a:r>
              <a:rPr lang="nl-NL" sz="2900" b="1" dirty="0">
                <a:latin typeface="arial" panose="020B0604020202020204" pitchFamily="34" charset="0"/>
              </a:rPr>
              <a:t>Serotonine</a:t>
            </a:r>
            <a:r>
              <a:rPr lang="nl-NL" sz="2900" dirty="0">
                <a:latin typeface="arial" panose="020B0604020202020204" pitchFamily="34" charset="0"/>
              </a:rPr>
              <a:t> is nodig voor de aanmaak van </a:t>
            </a:r>
            <a:r>
              <a:rPr lang="nl-NL" sz="2900" b="1" dirty="0">
                <a:latin typeface="arial" panose="020B0604020202020204" pitchFamily="34" charset="0"/>
              </a:rPr>
              <a:t>melatonine</a:t>
            </a:r>
            <a:r>
              <a:rPr lang="nl-NL" sz="2900" dirty="0">
                <a:latin typeface="arial" panose="020B0604020202020204" pitchFamily="34" charset="0"/>
              </a:rPr>
              <a:t>.</a:t>
            </a:r>
          </a:p>
          <a:p>
            <a:pPr>
              <a:buFont typeface="Wingdings" pitchFamily="2" charset="2"/>
              <a:buChar char="v"/>
            </a:pPr>
            <a:r>
              <a:rPr lang="nl-NL" sz="2900" b="1" dirty="0">
                <a:latin typeface="arial" panose="020B0604020202020204" pitchFamily="34" charset="0"/>
              </a:rPr>
              <a:t>Serotonine  is </a:t>
            </a:r>
            <a:r>
              <a:rPr lang="nl-NL" sz="2900" dirty="0">
                <a:latin typeface="arial" panose="020B0604020202020204" pitchFamily="34" charset="0"/>
              </a:rPr>
              <a:t>tevens een </a:t>
            </a:r>
            <a:r>
              <a:rPr lang="nl-NL" sz="2900" dirty="0" err="1">
                <a:latin typeface="arial" panose="020B0604020202020204" pitchFamily="34" charset="0"/>
              </a:rPr>
              <a:t>gelukshormoon</a:t>
            </a:r>
            <a:endParaRPr lang="nl-NL" sz="2900" dirty="0">
              <a:latin typeface="arial" panose="020B0604020202020204" pitchFamily="34" charset="0"/>
            </a:endParaRPr>
          </a:p>
          <a:p>
            <a:pPr>
              <a:buFont typeface="Wingdings" pitchFamily="2" charset="2"/>
              <a:buChar char="v"/>
            </a:pPr>
            <a:r>
              <a:rPr lang="nl-NL" sz="2900" b="1" dirty="0">
                <a:latin typeface="arial" panose="020B0604020202020204" pitchFamily="34" charset="0"/>
              </a:rPr>
              <a:t>Melatonine</a:t>
            </a:r>
            <a:r>
              <a:rPr lang="nl-NL" sz="2900" dirty="0">
                <a:latin typeface="arial" panose="020B0604020202020204" pitchFamily="34" charset="0"/>
              </a:rPr>
              <a:t> wordt vooral in de nacht aangemaakt.</a:t>
            </a:r>
          </a:p>
          <a:p>
            <a:pPr>
              <a:buFont typeface="Wingdings" pitchFamily="2" charset="2"/>
              <a:buChar char="v"/>
            </a:pPr>
            <a:r>
              <a:rPr lang="nl-NL" sz="2900" b="1" dirty="0">
                <a:latin typeface="arial" panose="020B0604020202020204" pitchFamily="34" charset="0"/>
              </a:rPr>
              <a:t>Serotonine</a:t>
            </a:r>
            <a:r>
              <a:rPr lang="nl-NL" sz="2900" dirty="0">
                <a:latin typeface="arial" panose="020B0604020202020204" pitchFamily="34" charset="0"/>
              </a:rPr>
              <a:t> staat onder invloed van daglicht (dag-nachtritme)</a:t>
            </a:r>
          </a:p>
          <a:p>
            <a:pPr>
              <a:buFont typeface="Wingdings" pitchFamily="2" charset="2"/>
              <a:buChar char="v"/>
            </a:pPr>
            <a:r>
              <a:rPr lang="nl-NL" sz="2900" dirty="0"/>
              <a:t>Het brein maakt </a:t>
            </a:r>
            <a:r>
              <a:rPr lang="nl-NL" sz="2900" b="1" dirty="0"/>
              <a:t>serotonine</a:t>
            </a:r>
            <a:r>
              <a:rPr lang="nl-NL" sz="2900" dirty="0"/>
              <a:t> aan uit </a:t>
            </a:r>
            <a:r>
              <a:rPr lang="nl-NL" sz="2900" b="1" dirty="0"/>
              <a:t>tryptofaan. </a:t>
            </a:r>
            <a:r>
              <a:rPr lang="nl-NL" sz="2900" dirty="0">
                <a:latin typeface="arial" panose="020B0604020202020204" pitchFamily="34" charset="0"/>
              </a:rPr>
              <a:t>Voeding met bijv. veel </a:t>
            </a:r>
            <a:r>
              <a:rPr lang="nl-NL" sz="2900" b="1" dirty="0">
                <a:latin typeface="arial" panose="020B0604020202020204" pitchFamily="34" charset="0"/>
              </a:rPr>
              <a:t>tryptofaan: </a:t>
            </a:r>
            <a:r>
              <a:rPr lang="nl-NL" sz="2900" dirty="0"/>
              <a:t>Havermout, volkoren granen, bananen, kiwi, melk en melkproducten pinda’s, kip, chocolade.</a:t>
            </a:r>
          </a:p>
          <a:p>
            <a:pPr>
              <a:buFont typeface="Wingdings" pitchFamily="2" charset="2"/>
              <a:buChar char="v"/>
            </a:pPr>
            <a:r>
              <a:rPr lang="nl-NL" sz="2900" dirty="0"/>
              <a:t>Lichaamsbeweging verhoogt het gehalte aan </a:t>
            </a:r>
            <a:r>
              <a:rPr lang="nl-NL" sz="2900" b="1" dirty="0"/>
              <a:t>serotonine</a:t>
            </a:r>
          </a:p>
          <a:p>
            <a:pPr>
              <a:buFont typeface="Wingdings" pitchFamily="2" charset="2"/>
              <a:buChar char="v"/>
            </a:pPr>
            <a:r>
              <a:rPr lang="nl-NL" sz="2900" dirty="0"/>
              <a:t>Blauw licht verhindert de aanmaak van </a:t>
            </a:r>
            <a:r>
              <a:rPr lang="nl-NL" sz="2900" b="1" dirty="0"/>
              <a:t>melatonine</a:t>
            </a:r>
            <a:endParaRPr lang="nl-NL" sz="2900" dirty="0"/>
          </a:p>
          <a:p>
            <a:endParaRPr lang="nl-NL" dirty="0">
              <a:latin typeface="arial" panose="020B0604020202020204" pitchFamily="34" charset="0"/>
            </a:endParaRPr>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r="15464" b="-2"/>
          <a:stretch/>
        </p:blipFill>
        <p:spPr>
          <a:xfrm>
            <a:off x="4976027" y="2108199"/>
            <a:ext cx="3044106" cy="3760885"/>
          </a:xfrm>
          <a:prstGeom prst="rect">
            <a:avLst/>
          </a:prstGeom>
        </p:spPr>
      </p:pic>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l="15905" r="-2" b="-2"/>
          <a:stretch/>
        </p:blipFill>
        <p:spPr>
          <a:xfrm>
            <a:off x="8111574" y="2108199"/>
            <a:ext cx="3044106" cy="3760873"/>
          </a:xfrm>
          <a:prstGeom prst="rect">
            <a:avLst/>
          </a:prstGeom>
        </p:spPr>
      </p:pic>
      <p:sp>
        <p:nvSpPr>
          <p:cNvPr id="2" name="Tekstvak 1"/>
          <p:cNvSpPr txBox="1"/>
          <p:nvPr/>
        </p:nvSpPr>
        <p:spPr>
          <a:xfrm>
            <a:off x="4969359" y="5947788"/>
            <a:ext cx="3069873" cy="424281"/>
          </a:xfrm>
          <a:prstGeom prst="rect">
            <a:avLst/>
          </a:prstGeom>
          <a:solidFill>
            <a:srgbClr val="000000">
              <a:alpha val="50000"/>
            </a:srgbClr>
          </a:solidFill>
          <a:ln>
            <a:noFill/>
          </a:ln>
        </p:spPr>
        <p:txBody>
          <a:bodyPr wrap="square" rtlCol="0">
            <a:noAutofit/>
          </a:bodyPr>
          <a:lstStyle/>
          <a:p>
            <a:pPr algn="ctr">
              <a:spcAft>
                <a:spcPts val="600"/>
              </a:spcAft>
            </a:pPr>
            <a:r>
              <a:rPr lang="nl-NL" sz="1300">
                <a:solidFill>
                  <a:srgbClr val="FFFFFF"/>
                </a:solidFill>
              </a:rPr>
              <a:t>Melatonine</a:t>
            </a:r>
          </a:p>
        </p:txBody>
      </p:sp>
      <p:sp>
        <p:nvSpPr>
          <p:cNvPr id="9" name="Tekstvak 8"/>
          <p:cNvSpPr txBox="1"/>
          <p:nvPr/>
        </p:nvSpPr>
        <p:spPr>
          <a:xfrm>
            <a:off x="8111574" y="5947787"/>
            <a:ext cx="3116448" cy="424281"/>
          </a:xfrm>
          <a:prstGeom prst="rect">
            <a:avLst/>
          </a:prstGeom>
          <a:solidFill>
            <a:srgbClr val="000000">
              <a:alpha val="50000"/>
            </a:srgbClr>
          </a:solidFill>
          <a:ln>
            <a:noFill/>
          </a:ln>
        </p:spPr>
        <p:txBody>
          <a:bodyPr wrap="square" rtlCol="0">
            <a:noAutofit/>
          </a:bodyPr>
          <a:lstStyle/>
          <a:p>
            <a:pPr algn="ctr">
              <a:spcAft>
                <a:spcPts val="600"/>
              </a:spcAft>
            </a:pPr>
            <a:r>
              <a:rPr lang="nl-NL" sz="1300">
                <a:solidFill>
                  <a:srgbClr val="FFFFFF"/>
                </a:solidFill>
              </a:rPr>
              <a:t>Serotonine</a:t>
            </a:r>
          </a:p>
        </p:txBody>
      </p:sp>
    </p:spTree>
    <p:extLst>
      <p:ext uri="{BB962C8B-B14F-4D97-AF65-F5344CB8AC3E}">
        <p14:creationId xmlns:p14="http://schemas.microsoft.com/office/powerpoint/2010/main" val="386717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8059F-FFA7-8240-BA78-493C6F3F1E4C}"/>
              </a:ext>
            </a:extLst>
          </p:cNvPr>
          <p:cNvSpPr>
            <a:spLocks noGrp="1"/>
          </p:cNvSpPr>
          <p:nvPr>
            <p:ph type="title"/>
          </p:nvPr>
        </p:nvSpPr>
        <p:spPr>
          <a:xfrm>
            <a:off x="1036320" y="286603"/>
            <a:ext cx="10058400" cy="1450757"/>
          </a:xfrm>
        </p:spPr>
        <p:txBody>
          <a:bodyPr>
            <a:normAutofit/>
          </a:bodyPr>
          <a:lstStyle/>
          <a:p>
            <a:r>
              <a:rPr lang="nl-NL" dirty="0"/>
              <a:t>Slaaptekort en de prefrontale cortex, impact op emoties en prestaties.</a:t>
            </a:r>
          </a:p>
        </p:txBody>
      </p:sp>
      <p:pic>
        <p:nvPicPr>
          <p:cNvPr id="9" name="Afbeelding 8">
            <a:extLst>
              <a:ext uri="{FF2B5EF4-FFF2-40B4-BE49-F238E27FC236}">
                <a16:creationId xmlns:a16="http://schemas.microsoft.com/office/drawing/2014/main" id="{F88922FA-32E1-524C-99C6-19A010856C8E}"/>
              </a:ext>
            </a:extLst>
          </p:cNvPr>
          <p:cNvPicPr>
            <a:picLocks noChangeAspect="1"/>
          </p:cNvPicPr>
          <p:nvPr/>
        </p:nvPicPr>
        <p:blipFill>
          <a:blip r:embed="rId2"/>
          <a:stretch>
            <a:fillRect/>
          </a:stretch>
        </p:blipFill>
        <p:spPr>
          <a:xfrm>
            <a:off x="1031509" y="2662371"/>
            <a:ext cx="3031484" cy="2652548"/>
          </a:xfrm>
          <a:prstGeom prst="rect">
            <a:avLst/>
          </a:prstGeom>
        </p:spPr>
      </p:pic>
      <p:sp>
        <p:nvSpPr>
          <p:cNvPr id="7" name="Tijdelijke aanduiding voor inhoud 6">
            <a:extLst>
              <a:ext uri="{FF2B5EF4-FFF2-40B4-BE49-F238E27FC236}">
                <a16:creationId xmlns:a16="http://schemas.microsoft.com/office/drawing/2014/main" id="{5A561634-AB21-0D45-A355-83D472C497E0}"/>
              </a:ext>
            </a:extLst>
          </p:cNvPr>
          <p:cNvSpPr>
            <a:spLocks noGrp="1"/>
          </p:cNvSpPr>
          <p:nvPr>
            <p:ph idx="1"/>
          </p:nvPr>
        </p:nvSpPr>
        <p:spPr>
          <a:xfrm>
            <a:off x="4706460" y="2108201"/>
            <a:ext cx="6388260" cy="3760891"/>
          </a:xfrm>
        </p:spPr>
        <p:txBody>
          <a:bodyPr>
            <a:normAutofit/>
          </a:bodyPr>
          <a:lstStyle/>
          <a:p>
            <a:pPr>
              <a:lnSpc>
                <a:spcPct val="110000"/>
              </a:lnSpc>
              <a:buFont typeface="Wingdings" pitchFamily="2" charset="2"/>
              <a:buChar char="v"/>
            </a:pPr>
            <a:r>
              <a:rPr lang="nl-NL" sz="1400" dirty="0"/>
              <a:t>Prefrontale cortex. Dit gebied is betrokken verschillende  o.a. cognitie, doelen stellen, plannen maken, geheugen en het uitvoeren van motorische volgordes. Ook actief bij het nemen van risicovolle beslissingen.</a:t>
            </a:r>
          </a:p>
          <a:p>
            <a:pPr>
              <a:lnSpc>
                <a:spcPct val="110000"/>
              </a:lnSpc>
              <a:buFont typeface="Wingdings" pitchFamily="2" charset="2"/>
              <a:buChar char="v"/>
            </a:pPr>
            <a:r>
              <a:rPr lang="nl-NL" sz="1400" dirty="0"/>
              <a:t>Onderzoek ruimteveer </a:t>
            </a:r>
            <a:r>
              <a:rPr lang="nl-NL" sz="1400" dirty="0" err="1"/>
              <a:t>Challenger</a:t>
            </a:r>
            <a:endParaRPr lang="nl-NL" sz="1400" dirty="0"/>
          </a:p>
          <a:p>
            <a:pPr>
              <a:lnSpc>
                <a:spcPct val="110000"/>
              </a:lnSpc>
              <a:buFont typeface="Wingdings" pitchFamily="2" charset="2"/>
              <a:buChar char="v"/>
            </a:pPr>
            <a:r>
              <a:rPr lang="nl-NL" sz="1400" dirty="0"/>
              <a:t>Amygdala, vecht en vlucht maar ook lange termijn geheugen, emoties met negatieve lading</a:t>
            </a:r>
          </a:p>
          <a:p>
            <a:pPr>
              <a:lnSpc>
                <a:spcPct val="110000"/>
              </a:lnSpc>
              <a:buFont typeface="Wingdings" pitchFamily="2" charset="2"/>
              <a:buChar char="v"/>
            </a:pPr>
            <a:r>
              <a:rPr lang="nl-NL" sz="1400" dirty="0"/>
              <a:t>Onder invloed van slaapgebrek kan de amygdala sterker reageren. Dit komt doordat de en de pre frontale cortex minder remt op de amygdala. Emoties zijn daardoor heftiger. Mogelijk eerder boos angstig of gefrustreerd.</a:t>
            </a:r>
          </a:p>
          <a:p>
            <a:pPr>
              <a:lnSpc>
                <a:spcPct val="110000"/>
              </a:lnSpc>
              <a:buFont typeface="Wingdings" pitchFamily="2" charset="2"/>
              <a:buChar char="v"/>
            </a:pPr>
            <a:r>
              <a:rPr lang="nl-NL" sz="1400" dirty="0"/>
              <a:t>Prestaties bij slaaptekort</a:t>
            </a:r>
          </a:p>
          <a:p>
            <a:pPr>
              <a:lnSpc>
                <a:spcPct val="110000"/>
              </a:lnSpc>
            </a:pPr>
            <a:endParaRPr lang="nl-NL" sz="1400" dirty="0"/>
          </a:p>
        </p:txBody>
      </p:sp>
    </p:spTree>
    <p:extLst>
      <p:ext uri="{BB962C8B-B14F-4D97-AF65-F5344CB8AC3E}">
        <p14:creationId xmlns:p14="http://schemas.microsoft.com/office/powerpoint/2010/main" val="217075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674F0A-5150-044F-BF9A-78316C4D2FC6}"/>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dirty="0" err="1"/>
              <a:t>Relaties</a:t>
            </a:r>
            <a:r>
              <a:rPr lang="en-US" sz="6000" dirty="0"/>
              <a:t> met </a:t>
            </a:r>
            <a:r>
              <a:rPr lang="en-US" sz="6000" dirty="0" err="1"/>
              <a:t>voeding</a:t>
            </a:r>
            <a:r>
              <a:rPr lang="en-US" sz="6000" dirty="0"/>
              <a:t> </a:t>
            </a:r>
            <a:r>
              <a:rPr lang="en-US" sz="6000" dirty="0" err="1"/>
              <a:t>en</a:t>
            </a:r>
            <a:r>
              <a:rPr lang="en-US" sz="6000" dirty="0"/>
              <a:t> </a:t>
            </a:r>
            <a:r>
              <a:rPr lang="en-US" sz="6000" dirty="0" err="1"/>
              <a:t>beweging</a:t>
            </a:r>
            <a:r>
              <a:rPr lang="en-US" sz="6000" dirty="0"/>
              <a:t>!</a:t>
            </a:r>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Tijdelijke aanduiding voor inhoud 4">
            <a:extLst>
              <a:ext uri="{FF2B5EF4-FFF2-40B4-BE49-F238E27FC236}">
                <a16:creationId xmlns:a16="http://schemas.microsoft.com/office/drawing/2014/main" id="{B7324CD8-7C15-3747-8CBE-01C887980E75}"/>
              </a:ext>
            </a:extLst>
          </p:cNvPr>
          <p:cNvPicPr>
            <a:picLocks noGrp="1" noChangeAspect="1"/>
          </p:cNvPicPr>
          <p:nvPr>
            <p:ph idx="4294967295"/>
          </p:nvPr>
        </p:nvPicPr>
        <p:blipFill rotWithShape="1">
          <a:blip r:embed="rId2"/>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620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C6965-25E2-FC48-B819-06D2B6369837}"/>
              </a:ext>
            </a:extLst>
          </p:cNvPr>
          <p:cNvSpPr>
            <a:spLocks noGrp="1"/>
          </p:cNvSpPr>
          <p:nvPr>
            <p:ph type="title"/>
          </p:nvPr>
        </p:nvSpPr>
        <p:spPr>
          <a:xfrm>
            <a:off x="7677621" y="69061"/>
            <a:ext cx="3850520" cy="1914489"/>
          </a:xfrm>
        </p:spPr>
        <p:txBody>
          <a:bodyPr>
            <a:normAutofit/>
          </a:bodyPr>
          <a:lstStyle/>
          <a:p>
            <a:r>
              <a:rPr lang="nl-NL" dirty="0"/>
              <a:t>Voeding en slaap</a:t>
            </a:r>
          </a:p>
        </p:txBody>
      </p:sp>
      <p:pic>
        <p:nvPicPr>
          <p:cNvPr id="13" name="Afbeelding 12" descr="Afbeelding met kop, koffie, bord, ontbijt&#10;&#10;Automatisch gegenereerde beschrijving">
            <a:extLst>
              <a:ext uri="{FF2B5EF4-FFF2-40B4-BE49-F238E27FC236}">
                <a16:creationId xmlns:a16="http://schemas.microsoft.com/office/drawing/2014/main" id="{1F4E14F6-3B08-3C44-8EBE-08F9EBCB75C0}"/>
              </a:ext>
            </a:extLst>
          </p:cNvPr>
          <p:cNvPicPr>
            <a:picLocks noChangeAspect="1"/>
          </p:cNvPicPr>
          <p:nvPr/>
        </p:nvPicPr>
        <p:blipFill rotWithShape="1">
          <a:blip r:embed="rId2"/>
          <a:srcRect l="4338" r="5" b="5"/>
          <a:stretch/>
        </p:blipFill>
        <p:spPr>
          <a:xfrm>
            <a:off x="315527" y="321729"/>
            <a:ext cx="3683446" cy="3463417"/>
          </a:xfrm>
          <a:prstGeom prst="rect">
            <a:avLst/>
          </a:prstGeom>
        </p:spPr>
      </p:pic>
      <p:pic>
        <p:nvPicPr>
          <p:cNvPr id="5" name="Afbeelding 4" descr="Afbeelding met voedsel, fruit, plastic, variëteit&#10;&#10;Automatisch gegenereerde beschrijving">
            <a:extLst>
              <a:ext uri="{FF2B5EF4-FFF2-40B4-BE49-F238E27FC236}">
                <a16:creationId xmlns:a16="http://schemas.microsoft.com/office/drawing/2014/main" id="{8945B3E7-4AEE-A146-B0B3-16676A9A797B}"/>
              </a:ext>
            </a:extLst>
          </p:cNvPr>
          <p:cNvPicPr>
            <a:picLocks noChangeAspect="1"/>
          </p:cNvPicPr>
          <p:nvPr/>
        </p:nvPicPr>
        <p:blipFill rotWithShape="1">
          <a:blip r:embed="rId3"/>
          <a:srcRect t="1058" b="609"/>
          <a:stretch/>
        </p:blipFill>
        <p:spPr>
          <a:xfrm>
            <a:off x="4090413" y="321732"/>
            <a:ext cx="3126813" cy="2052337"/>
          </a:xfrm>
          <a:prstGeom prst="rect">
            <a:avLst/>
          </a:prstGeom>
        </p:spPr>
      </p:pic>
      <p:pic>
        <p:nvPicPr>
          <p:cNvPr id="7" name="Afbeelding 6" descr="Afbeelding met voedsel, kop, koffie, gebak&#10;&#10;Automatisch gegenereerde beschrijving">
            <a:extLst>
              <a:ext uri="{FF2B5EF4-FFF2-40B4-BE49-F238E27FC236}">
                <a16:creationId xmlns:a16="http://schemas.microsoft.com/office/drawing/2014/main" id="{51D904D9-29EB-D146-867F-B46EE09C0A5E}"/>
              </a:ext>
            </a:extLst>
          </p:cNvPr>
          <p:cNvPicPr>
            <a:picLocks noChangeAspect="1"/>
          </p:cNvPicPr>
          <p:nvPr/>
        </p:nvPicPr>
        <p:blipFill rotWithShape="1">
          <a:blip r:embed="rId4"/>
          <a:srcRect t="6942" r="4" b="2148"/>
          <a:stretch/>
        </p:blipFill>
        <p:spPr>
          <a:xfrm>
            <a:off x="315527" y="3871329"/>
            <a:ext cx="3683446" cy="2235308"/>
          </a:xfrm>
          <a:prstGeom prst="rect">
            <a:avLst/>
          </a:prstGeom>
        </p:spPr>
      </p:pic>
      <p:pic>
        <p:nvPicPr>
          <p:cNvPr id="9" name="Afbeelding 8" descr="Afbeelding met plant, buiten, groen, groente&#10;&#10;Automatisch gegenereerde beschrijving">
            <a:extLst>
              <a:ext uri="{FF2B5EF4-FFF2-40B4-BE49-F238E27FC236}">
                <a16:creationId xmlns:a16="http://schemas.microsoft.com/office/drawing/2014/main" id="{BD26BEBD-89BD-914B-9C3D-92BDC5BC0166}"/>
              </a:ext>
            </a:extLst>
          </p:cNvPr>
          <p:cNvPicPr>
            <a:picLocks noChangeAspect="1"/>
          </p:cNvPicPr>
          <p:nvPr/>
        </p:nvPicPr>
        <p:blipFill rotWithShape="1">
          <a:blip r:embed="rId5"/>
          <a:srcRect l="23857" r="18917" b="3"/>
          <a:stretch/>
        </p:blipFill>
        <p:spPr>
          <a:xfrm>
            <a:off x="4090413" y="2460250"/>
            <a:ext cx="3126813" cy="3647119"/>
          </a:xfrm>
          <a:prstGeom prst="rect">
            <a:avLst/>
          </a:prstGeom>
        </p:spPr>
      </p:pic>
      <p:sp>
        <p:nvSpPr>
          <p:cNvPr id="3" name="Tijdelijke aanduiding voor inhoud 2">
            <a:extLst>
              <a:ext uri="{FF2B5EF4-FFF2-40B4-BE49-F238E27FC236}">
                <a16:creationId xmlns:a16="http://schemas.microsoft.com/office/drawing/2014/main" id="{F1210E0C-BC88-C64A-8691-D9B1153151B7}"/>
              </a:ext>
            </a:extLst>
          </p:cNvPr>
          <p:cNvSpPr>
            <a:spLocks noGrp="1"/>
          </p:cNvSpPr>
          <p:nvPr>
            <p:ph idx="1"/>
          </p:nvPr>
        </p:nvSpPr>
        <p:spPr>
          <a:xfrm>
            <a:off x="7699223" y="2557953"/>
            <a:ext cx="4336258" cy="3548683"/>
          </a:xfrm>
        </p:spPr>
        <p:txBody>
          <a:bodyPr>
            <a:normAutofit fontScale="85000" lnSpcReduction="20000"/>
          </a:bodyPr>
          <a:lstStyle/>
          <a:p>
            <a:pPr>
              <a:lnSpc>
                <a:spcPct val="110000"/>
              </a:lnSpc>
            </a:pPr>
            <a:r>
              <a:rPr lang="nl-NL" sz="1600" dirty="0">
                <a:hlinkClick r:id="rId6"/>
              </a:rPr>
              <a:t>https://youtu.be/KLMLQVL41lA</a:t>
            </a:r>
            <a:endParaRPr lang="nl-NL" sz="1600" dirty="0"/>
          </a:p>
          <a:p>
            <a:pPr>
              <a:lnSpc>
                <a:spcPct val="110000"/>
              </a:lnSpc>
              <a:buFont typeface="Wingdings" pitchFamily="2" charset="2"/>
              <a:buChar char="v"/>
            </a:pPr>
            <a:r>
              <a:rPr lang="nl-NL" sz="1600" dirty="0"/>
              <a:t>Eiwitten en herstel</a:t>
            </a:r>
          </a:p>
          <a:p>
            <a:pPr>
              <a:lnSpc>
                <a:spcPct val="110000"/>
              </a:lnSpc>
              <a:buFont typeface="Wingdings" pitchFamily="2" charset="2"/>
              <a:buChar char="v"/>
            </a:pPr>
            <a:r>
              <a:rPr lang="nl-NL" sz="1600" dirty="0"/>
              <a:t>Onderzoek bij fruitvliegen</a:t>
            </a:r>
          </a:p>
          <a:p>
            <a:pPr>
              <a:lnSpc>
                <a:spcPct val="110000"/>
              </a:lnSpc>
              <a:buFont typeface="Wingdings" pitchFamily="2" charset="2"/>
              <a:buChar char="v"/>
            </a:pPr>
            <a:r>
              <a:rPr lang="nl-NL" sz="1600" dirty="0"/>
              <a:t>Antioxidanten t.b.v. vrije radicalen. Zitten in veel verschillende gezonde groenten, fruit, noten en kruiden.</a:t>
            </a:r>
          </a:p>
          <a:p>
            <a:pPr>
              <a:lnSpc>
                <a:spcPct val="110000"/>
              </a:lnSpc>
              <a:buFont typeface="Wingdings" pitchFamily="2" charset="2"/>
              <a:buChar char="v"/>
            </a:pPr>
            <a:r>
              <a:rPr lang="nl-NL" sz="1600" dirty="0"/>
              <a:t>Voeden i.p.v. vullen.</a:t>
            </a:r>
          </a:p>
          <a:p>
            <a:pPr>
              <a:lnSpc>
                <a:spcPct val="110000"/>
              </a:lnSpc>
              <a:buFont typeface="Wingdings" pitchFamily="2" charset="2"/>
              <a:buChar char="v"/>
            </a:pPr>
            <a:r>
              <a:rPr lang="nl-NL" sz="1600" dirty="0"/>
              <a:t>Antioxidanten vangen (teveel) vrije radicalen weg. Indien er teveel vrije radicalen zijn, is er sprake van oxidatieve stress.</a:t>
            </a:r>
          </a:p>
          <a:p>
            <a:pPr>
              <a:lnSpc>
                <a:spcPct val="110000"/>
              </a:lnSpc>
              <a:buFont typeface="Wingdings" pitchFamily="2" charset="2"/>
              <a:buChar char="v"/>
            </a:pPr>
            <a:r>
              <a:rPr lang="nl-NL" sz="1600" dirty="0"/>
              <a:t>Antioxidanten, goede darmbacteriën, immuunsysteem.</a:t>
            </a:r>
          </a:p>
          <a:p>
            <a:pPr>
              <a:lnSpc>
                <a:spcPct val="110000"/>
              </a:lnSpc>
            </a:pPr>
            <a:br>
              <a:rPr lang="nl-NL" sz="1100" dirty="0"/>
            </a:br>
            <a:endParaRPr lang="nl-NL" sz="1100" dirty="0"/>
          </a:p>
        </p:txBody>
      </p:sp>
      <p:pic>
        <p:nvPicPr>
          <p:cNvPr id="6" name="Afbeelding 5">
            <a:extLst>
              <a:ext uri="{FF2B5EF4-FFF2-40B4-BE49-F238E27FC236}">
                <a16:creationId xmlns:a16="http://schemas.microsoft.com/office/drawing/2014/main" id="{8F2B61A0-0397-1A49-95B2-B843BEAC1677}"/>
              </a:ext>
            </a:extLst>
          </p:cNvPr>
          <p:cNvPicPr>
            <a:picLocks noChangeAspect="1"/>
          </p:cNvPicPr>
          <p:nvPr/>
        </p:nvPicPr>
        <p:blipFill>
          <a:blip r:embed="rId7"/>
          <a:stretch>
            <a:fillRect/>
          </a:stretch>
        </p:blipFill>
        <p:spPr>
          <a:xfrm>
            <a:off x="7699223" y="5489225"/>
            <a:ext cx="3307879" cy="1234821"/>
          </a:xfrm>
          <a:prstGeom prst="rect">
            <a:avLst/>
          </a:prstGeom>
        </p:spPr>
      </p:pic>
    </p:spTree>
    <p:extLst>
      <p:ext uri="{BB962C8B-B14F-4D97-AF65-F5344CB8AC3E}">
        <p14:creationId xmlns:p14="http://schemas.microsoft.com/office/powerpoint/2010/main" val="382518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598AEA3-8030-F145-9DAF-A2EFB88B4C27}"/>
              </a:ext>
            </a:extLst>
          </p:cNvPr>
          <p:cNvSpPr>
            <a:spLocks noGrp="1"/>
          </p:cNvSpPr>
          <p:nvPr>
            <p:ph type="title"/>
          </p:nvPr>
        </p:nvSpPr>
        <p:spPr>
          <a:xfrm>
            <a:off x="524256" y="516804"/>
            <a:ext cx="6594189" cy="1625210"/>
          </a:xfrm>
        </p:spPr>
        <p:txBody>
          <a:bodyPr>
            <a:normAutofit/>
          </a:bodyPr>
          <a:lstStyle/>
          <a:p>
            <a:r>
              <a:rPr lang="nl-NL" dirty="0">
                <a:solidFill>
                  <a:srgbClr val="FFFFFF"/>
                </a:solidFill>
              </a:rPr>
              <a:t>Slaap en bewegen</a:t>
            </a:r>
          </a:p>
        </p:txBody>
      </p:sp>
      <p:sp>
        <p:nvSpPr>
          <p:cNvPr id="25" name="Rectangle 2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illustratie&#10;&#10;Automatisch gegenereerde beschrijving">
            <a:extLst>
              <a:ext uri="{FF2B5EF4-FFF2-40B4-BE49-F238E27FC236}">
                <a16:creationId xmlns:a16="http://schemas.microsoft.com/office/drawing/2014/main" id="{C5186025-8F19-684B-AC8F-F0BEBBD413FF}"/>
              </a:ext>
            </a:extLst>
          </p:cNvPr>
          <p:cNvPicPr>
            <a:picLocks noChangeAspect="1"/>
          </p:cNvPicPr>
          <p:nvPr/>
        </p:nvPicPr>
        <p:blipFill rotWithShape="1">
          <a:blip r:embed="rId2"/>
          <a:srcRect r="1" b="32"/>
          <a:stretch/>
        </p:blipFill>
        <p:spPr>
          <a:xfrm>
            <a:off x="566744" y="2854728"/>
            <a:ext cx="6579910" cy="3258004"/>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2731A14-F357-684D-9DAB-84A920623E48}"/>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rPr>
              <a:t>De prefrontale cortex werkt beter door bewegen en kan doordoor de amygdala remmen. </a:t>
            </a:r>
          </a:p>
          <a:p>
            <a:endParaRPr lang="nl-NL" sz="2000">
              <a:solidFill>
                <a:srgbClr val="FFFFFF"/>
              </a:solidFill>
            </a:endParaRPr>
          </a:p>
        </p:txBody>
      </p:sp>
    </p:spTree>
    <p:extLst>
      <p:ext uri="{BB962C8B-B14F-4D97-AF65-F5344CB8AC3E}">
        <p14:creationId xmlns:p14="http://schemas.microsoft.com/office/powerpoint/2010/main" val="192765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hermafbeelding&#10;&#10;Automatisch gegenereerde beschrijving">
            <a:extLst>
              <a:ext uri="{FF2B5EF4-FFF2-40B4-BE49-F238E27FC236}">
                <a16:creationId xmlns:a16="http://schemas.microsoft.com/office/drawing/2014/main" id="{ABF44A49-C9E8-764B-AFFC-C0CD6BE681AA}"/>
              </a:ext>
            </a:extLst>
          </p:cNvPr>
          <p:cNvPicPr>
            <a:picLocks noGrp="1" noChangeAspect="1"/>
          </p:cNvPicPr>
          <p:nvPr>
            <p:ph idx="1"/>
          </p:nvPr>
        </p:nvPicPr>
        <p:blipFill>
          <a:blip r:embed="rId2"/>
          <a:stretch>
            <a:fillRect/>
          </a:stretch>
        </p:blipFill>
        <p:spPr>
          <a:xfrm>
            <a:off x="3507491" y="905933"/>
            <a:ext cx="5209021" cy="5039728"/>
          </a:xfrm>
          <a:prstGeom prst="rect">
            <a:avLst/>
          </a:prstGeom>
        </p:spPr>
      </p:pic>
    </p:spTree>
    <p:extLst>
      <p:ext uri="{BB962C8B-B14F-4D97-AF65-F5344CB8AC3E}">
        <p14:creationId xmlns:p14="http://schemas.microsoft.com/office/powerpoint/2010/main" val="187817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tekst, klok&#10;&#10;Automatisch gegenereerde beschrijving">
            <a:extLst>
              <a:ext uri="{FF2B5EF4-FFF2-40B4-BE49-F238E27FC236}">
                <a16:creationId xmlns:a16="http://schemas.microsoft.com/office/drawing/2014/main" id="{FF5BDA67-D5C8-C647-8B58-94FF9C5D4821}"/>
              </a:ext>
            </a:extLst>
          </p:cNvPr>
          <p:cNvPicPr>
            <a:picLocks noChangeAspect="1"/>
          </p:cNvPicPr>
          <p:nvPr/>
        </p:nvPicPr>
        <p:blipFill rotWithShape="1">
          <a:blip r:embed="rId2"/>
          <a:srcRect t="7214" r="-1" b="22217"/>
          <a:stretch/>
        </p:blipFill>
        <p:spPr>
          <a:xfrm>
            <a:off x="1143000" y="2159000"/>
            <a:ext cx="3251200" cy="3454400"/>
          </a:xfrm>
          <a:prstGeom prst="rect">
            <a:avLst/>
          </a:prstGeom>
        </p:spPr>
      </p:pic>
      <p:pic>
        <p:nvPicPr>
          <p:cNvPr id="5" name="Tijdelijke aanduiding voor inhoud 4" descr="Afbeelding met binnen, muur, bed&#10;&#10;Automatisch gegenereerde beschrijving">
            <a:extLst>
              <a:ext uri="{FF2B5EF4-FFF2-40B4-BE49-F238E27FC236}">
                <a16:creationId xmlns:a16="http://schemas.microsoft.com/office/drawing/2014/main" id="{D0AD8657-3428-0248-8C2A-658263155A8E}"/>
              </a:ext>
            </a:extLst>
          </p:cNvPr>
          <p:cNvPicPr>
            <a:picLocks noGrp="1" noChangeAspect="1"/>
          </p:cNvPicPr>
          <p:nvPr>
            <p:ph idx="1"/>
          </p:nvPr>
        </p:nvPicPr>
        <p:blipFill rotWithShape="1">
          <a:blip r:embed="rId3"/>
          <a:srcRect l="6613" r="30538" b="1"/>
          <a:stretch/>
        </p:blipFill>
        <p:spPr>
          <a:xfrm>
            <a:off x="4457700" y="2159000"/>
            <a:ext cx="3251200" cy="3454400"/>
          </a:xfrm>
          <a:prstGeom prst="rect">
            <a:avLst/>
          </a:prstGeom>
        </p:spPr>
      </p:pic>
      <p:pic>
        <p:nvPicPr>
          <p:cNvPr id="9" name="Afbeelding 8" descr="Afbeelding met speelgoed, vectorafbeeldingen&#10;&#10;Automatisch gegenereerde beschrijving">
            <a:extLst>
              <a:ext uri="{FF2B5EF4-FFF2-40B4-BE49-F238E27FC236}">
                <a16:creationId xmlns:a16="http://schemas.microsoft.com/office/drawing/2014/main" id="{B2CDD3FC-7792-9344-89AE-3F02ED86FFAF}"/>
              </a:ext>
            </a:extLst>
          </p:cNvPr>
          <p:cNvPicPr>
            <a:picLocks noChangeAspect="1"/>
          </p:cNvPicPr>
          <p:nvPr/>
        </p:nvPicPr>
        <p:blipFill rotWithShape="1">
          <a:blip r:embed="rId4"/>
          <a:srcRect l="15662" r="13504" b="2"/>
          <a:stretch/>
        </p:blipFill>
        <p:spPr>
          <a:xfrm>
            <a:off x="7785100" y="2159000"/>
            <a:ext cx="3251200" cy="3454400"/>
          </a:xfrm>
          <a:prstGeom prst="rect">
            <a:avLst/>
          </a:prstGeom>
        </p:spPr>
      </p:pic>
      <p:sp>
        <p:nvSpPr>
          <p:cNvPr id="2" name="Titel 1">
            <a:extLst>
              <a:ext uri="{FF2B5EF4-FFF2-40B4-BE49-F238E27FC236}">
                <a16:creationId xmlns:a16="http://schemas.microsoft.com/office/drawing/2014/main" id="{EF393E24-3455-1147-A59C-240BA2474491}"/>
              </a:ext>
            </a:extLst>
          </p:cNvPr>
          <p:cNvSpPr>
            <a:spLocks noGrp="1"/>
          </p:cNvSpPr>
          <p:nvPr>
            <p:ph type="title"/>
          </p:nvPr>
        </p:nvSpPr>
        <p:spPr>
          <a:xfrm>
            <a:off x="838200" y="672747"/>
            <a:ext cx="10515600" cy="715556"/>
          </a:xfrm>
        </p:spPr>
        <p:txBody>
          <a:bodyPr vert="horz" lIns="91440" tIns="45720" rIns="91440" bIns="45720" rtlCol="0">
            <a:normAutofit/>
          </a:bodyPr>
          <a:lstStyle/>
          <a:p>
            <a:pPr algn="ctr"/>
            <a:r>
              <a:rPr lang="en-US" sz="3200" dirty="0" err="1">
                <a:solidFill>
                  <a:schemeClr val="bg1"/>
                </a:solidFill>
              </a:rPr>
              <a:t>Snoozen</a:t>
            </a:r>
            <a:r>
              <a:rPr lang="en-US" sz="3200" dirty="0">
                <a:solidFill>
                  <a:schemeClr val="bg1"/>
                </a:solidFill>
              </a:rPr>
              <a:t> is </a:t>
            </a:r>
            <a:r>
              <a:rPr lang="en-US" sz="3200" dirty="0" err="1">
                <a:solidFill>
                  <a:schemeClr val="bg1"/>
                </a:solidFill>
              </a:rPr>
              <a:t>vergelijkbaar</a:t>
            </a:r>
            <a:r>
              <a:rPr lang="en-US" sz="3200" dirty="0">
                <a:solidFill>
                  <a:schemeClr val="bg1"/>
                </a:solidFill>
              </a:rPr>
              <a:t> </a:t>
            </a:r>
            <a:r>
              <a:rPr lang="en-US" sz="3200" dirty="0" err="1">
                <a:solidFill>
                  <a:schemeClr val="bg1"/>
                </a:solidFill>
              </a:rPr>
              <a:t>voor</a:t>
            </a:r>
            <a:r>
              <a:rPr lang="en-US" sz="3200" dirty="0">
                <a:solidFill>
                  <a:schemeClr val="bg1"/>
                </a:solidFill>
              </a:rPr>
              <a:t> je </a:t>
            </a:r>
            <a:r>
              <a:rPr lang="en-US" sz="3200" dirty="0" err="1">
                <a:solidFill>
                  <a:schemeClr val="bg1"/>
                </a:solidFill>
              </a:rPr>
              <a:t>brein</a:t>
            </a:r>
            <a:r>
              <a:rPr lang="en-US" sz="3200" dirty="0">
                <a:solidFill>
                  <a:schemeClr val="bg1"/>
                </a:solidFill>
              </a:rPr>
              <a:t> met </a:t>
            </a:r>
            <a:r>
              <a:rPr lang="en-US" sz="3200" dirty="0" err="1">
                <a:solidFill>
                  <a:schemeClr val="bg1"/>
                </a:solidFill>
              </a:rPr>
              <a:t>multitasken</a:t>
            </a:r>
            <a:r>
              <a:rPr lang="en-US" sz="3200" dirty="0">
                <a:solidFill>
                  <a:schemeClr val="bg1"/>
                </a:solidFill>
              </a:rPr>
              <a:t>!</a:t>
            </a:r>
          </a:p>
        </p:txBody>
      </p:sp>
    </p:spTree>
    <p:extLst>
      <p:ext uri="{BB962C8B-B14F-4D97-AF65-F5344CB8AC3E}">
        <p14:creationId xmlns:p14="http://schemas.microsoft.com/office/powerpoint/2010/main" val="245407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vloer, binnen, sleutel, metaalgoed&#10;&#10;Automatisch gegenereerde beschrijving">
            <a:extLst>
              <a:ext uri="{FF2B5EF4-FFF2-40B4-BE49-F238E27FC236}">
                <a16:creationId xmlns:a16="http://schemas.microsoft.com/office/drawing/2014/main" id="{EED9F92D-4495-FC42-BCAF-E70AD5CE7963}"/>
              </a:ext>
            </a:extLst>
          </p:cNvPr>
          <p:cNvPicPr>
            <a:picLocks noChangeAspect="1"/>
          </p:cNvPicPr>
          <p:nvPr/>
        </p:nvPicPr>
        <p:blipFill rotWithShape="1">
          <a:blip r:embed="rId2"/>
          <a:srcRect l="30342" r="23014"/>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7" name="Afbeelding 6" descr="Afbeelding met accessoire, metaalgoed, ketting, kettinkje&#10;&#10;Automatisch gegenereerde beschrijving">
            <a:extLst>
              <a:ext uri="{FF2B5EF4-FFF2-40B4-BE49-F238E27FC236}">
                <a16:creationId xmlns:a16="http://schemas.microsoft.com/office/drawing/2014/main" id="{DF44B042-D428-D849-B63D-E2FB15878457}"/>
              </a:ext>
            </a:extLst>
          </p:cNvPr>
          <p:cNvPicPr>
            <a:picLocks noChangeAspect="1"/>
          </p:cNvPicPr>
          <p:nvPr/>
        </p:nvPicPr>
        <p:blipFill rotWithShape="1">
          <a:blip r:embed="rId3"/>
          <a:srcRect r="2290"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Tijdelijke aanduiding voor inhoud 4" descr="Afbeelding met binnen, persoon, elektronica, computer&#10;&#10;Automatisch gegenereerde beschrijving">
            <a:extLst>
              <a:ext uri="{FF2B5EF4-FFF2-40B4-BE49-F238E27FC236}">
                <a16:creationId xmlns:a16="http://schemas.microsoft.com/office/drawing/2014/main" id="{43107050-961C-7E45-8739-04D297615AF0}"/>
              </a:ext>
            </a:extLst>
          </p:cNvPr>
          <p:cNvPicPr>
            <a:picLocks noChangeAspect="1"/>
          </p:cNvPicPr>
          <p:nvPr/>
        </p:nvPicPr>
        <p:blipFill rotWithShape="1">
          <a:blip r:embed="rId4"/>
          <a:srcRect l="3385" r="259"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3" name="Freeform: Shape 22">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3E8A9AB-9922-E947-8DFB-3DF0A7DD45B5}"/>
              </a:ext>
            </a:extLst>
          </p:cNvPr>
          <p:cNvSpPr>
            <a:spLocks noGrp="1"/>
          </p:cNvSpPr>
          <p:nvPr>
            <p:ph type="title"/>
          </p:nvPr>
        </p:nvSpPr>
        <p:spPr>
          <a:xfrm>
            <a:off x="448056" y="685800"/>
            <a:ext cx="2807208" cy="1325563"/>
          </a:xfrm>
        </p:spPr>
        <p:txBody>
          <a:bodyPr vert="horz" lIns="91440" tIns="45720" rIns="91440" bIns="45720" rtlCol="0">
            <a:normAutofit/>
          </a:bodyPr>
          <a:lstStyle/>
          <a:p>
            <a:r>
              <a:rPr lang="en-US" sz="2800"/>
              <a:t>Powernapping! </a:t>
            </a:r>
          </a:p>
        </p:txBody>
      </p:sp>
      <p:sp>
        <p:nvSpPr>
          <p:cNvPr id="27" name="Rectangle 2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B9E5A612-B27E-4E40-88EE-E9B9B94C244C}"/>
              </a:ext>
            </a:extLst>
          </p:cNvPr>
          <p:cNvSpPr>
            <a:spLocks noGrp="1"/>
          </p:cNvSpPr>
          <p:nvPr>
            <p:ph idx="1"/>
          </p:nvPr>
        </p:nvSpPr>
        <p:spPr>
          <a:xfrm>
            <a:off x="448056" y="2258568"/>
            <a:ext cx="2807208" cy="3922776"/>
          </a:xfrm>
        </p:spPr>
        <p:txBody>
          <a:bodyPr>
            <a:normAutofit/>
          </a:bodyPr>
          <a:lstStyle/>
          <a:p>
            <a:r>
              <a:rPr lang="en-US" sz="1700" dirty="0" err="1"/>
              <a:t>Maximaal</a:t>
            </a:r>
            <a:r>
              <a:rPr lang="en-US" sz="1700" dirty="0"/>
              <a:t> 20 </a:t>
            </a:r>
            <a:r>
              <a:rPr lang="en-US" sz="1700" dirty="0" err="1"/>
              <a:t>minuten</a:t>
            </a:r>
            <a:endParaRPr lang="en-US" sz="1700" dirty="0"/>
          </a:p>
          <a:p>
            <a:r>
              <a:rPr lang="en-US" sz="1700" dirty="0"/>
              <a:t>Om </a:t>
            </a:r>
            <a:r>
              <a:rPr lang="en-US" sz="1700" dirty="0" err="1"/>
              <a:t>te</a:t>
            </a:r>
            <a:r>
              <a:rPr lang="en-US" sz="1700" dirty="0"/>
              <a:t> </a:t>
            </a:r>
            <a:r>
              <a:rPr lang="en-US" sz="1700" dirty="0" err="1"/>
              <a:t>voorkomen</a:t>
            </a:r>
            <a:r>
              <a:rPr lang="en-US" sz="1700" dirty="0"/>
              <a:t> </a:t>
            </a:r>
            <a:r>
              <a:rPr lang="en-US" sz="1700" dirty="0" err="1"/>
              <a:t>dat</a:t>
            </a:r>
            <a:r>
              <a:rPr lang="en-US" sz="1700" dirty="0"/>
              <a:t> je </a:t>
            </a:r>
            <a:r>
              <a:rPr lang="en-US" sz="1700" dirty="0" err="1"/>
              <a:t>naar</a:t>
            </a:r>
            <a:r>
              <a:rPr lang="en-US" sz="1700" dirty="0"/>
              <a:t> de </a:t>
            </a:r>
            <a:r>
              <a:rPr lang="en-US" sz="1700" dirty="0" err="1"/>
              <a:t>diepe</a:t>
            </a:r>
            <a:r>
              <a:rPr lang="en-US" sz="1700" dirty="0"/>
              <a:t> </a:t>
            </a:r>
            <a:r>
              <a:rPr lang="en-US" sz="1700" dirty="0" err="1"/>
              <a:t>slaap</a:t>
            </a:r>
            <a:r>
              <a:rPr lang="en-US" sz="1700" dirty="0"/>
              <a:t> </a:t>
            </a:r>
            <a:r>
              <a:rPr lang="en-US" sz="1700" dirty="0" err="1"/>
              <a:t>gaat</a:t>
            </a:r>
            <a:r>
              <a:rPr lang="en-US" sz="1700" dirty="0"/>
              <a:t> </a:t>
            </a:r>
            <a:r>
              <a:rPr lang="en-US" sz="1700" dirty="0" err="1"/>
              <a:t>een</a:t>
            </a:r>
            <a:r>
              <a:rPr lang="en-US" sz="1700" dirty="0"/>
              <a:t> </a:t>
            </a:r>
            <a:r>
              <a:rPr lang="en-US" sz="1700" dirty="0" err="1"/>
              <a:t>sleutelbos</a:t>
            </a:r>
            <a:r>
              <a:rPr lang="en-US" sz="1700" dirty="0"/>
              <a:t> in de hand, die </a:t>
            </a:r>
            <a:r>
              <a:rPr lang="en-US" sz="1700" dirty="0" err="1"/>
              <a:t>laat</a:t>
            </a:r>
            <a:r>
              <a:rPr lang="en-US" sz="1700" dirty="0"/>
              <a:t> je </a:t>
            </a:r>
            <a:r>
              <a:rPr lang="en-US" sz="1700" dirty="0" err="1"/>
              <a:t>vallen</a:t>
            </a:r>
            <a:r>
              <a:rPr lang="en-US" sz="1700" dirty="0"/>
              <a:t> </a:t>
            </a:r>
            <a:r>
              <a:rPr lang="en-US" sz="1700" dirty="0" err="1"/>
              <a:t>indien</a:t>
            </a:r>
            <a:r>
              <a:rPr lang="en-US" sz="1700" dirty="0"/>
              <a:t> je </a:t>
            </a:r>
            <a:r>
              <a:rPr lang="en-US" sz="1700" dirty="0" err="1"/>
              <a:t>naar</a:t>
            </a:r>
            <a:r>
              <a:rPr lang="en-US" sz="1700" dirty="0"/>
              <a:t> de </a:t>
            </a:r>
            <a:r>
              <a:rPr lang="en-US" sz="1700" dirty="0" err="1"/>
              <a:t>diepe</a:t>
            </a:r>
            <a:r>
              <a:rPr lang="en-US" sz="1700" dirty="0"/>
              <a:t> </a:t>
            </a:r>
            <a:r>
              <a:rPr lang="en-US" sz="1700" dirty="0" err="1"/>
              <a:t>slaap</a:t>
            </a:r>
            <a:r>
              <a:rPr lang="en-US" sz="1700" dirty="0"/>
              <a:t> </a:t>
            </a:r>
            <a:r>
              <a:rPr lang="en-US" sz="1700" dirty="0" err="1"/>
              <a:t>gaat</a:t>
            </a:r>
            <a:r>
              <a:rPr lang="en-US" sz="1700" dirty="0"/>
              <a:t>.</a:t>
            </a:r>
          </a:p>
          <a:p>
            <a:r>
              <a:rPr lang="en-US" sz="1700" dirty="0" err="1"/>
              <a:t>Vooraf</a:t>
            </a:r>
            <a:r>
              <a:rPr lang="en-US" sz="1700" dirty="0"/>
              <a:t> </a:t>
            </a:r>
            <a:r>
              <a:rPr lang="en-US" sz="1700" dirty="0" err="1"/>
              <a:t>aan</a:t>
            </a:r>
            <a:r>
              <a:rPr lang="en-US" sz="1700" dirty="0"/>
              <a:t> je powernap </a:t>
            </a:r>
            <a:r>
              <a:rPr lang="en-US" sz="1700" dirty="0" err="1"/>
              <a:t>een</a:t>
            </a:r>
            <a:r>
              <a:rPr lang="en-US" sz="1700" dirty="0"/>
              <a:t> kop </a:t>
            </a:r>
            <a:r>
              <a:rPr lang="en-US" sz="1700" dirty="0" err="1"/>
              <a:t>koffie</a:t>
            </a:r>
            <a:r>
              <a:rPr lang="en-US" sz="1700" dirty="0"/>
              <a:t> dan ben je </a:t>
            </a:r>
            <a:r>
              <a:rPr lang="en-US" sz="1700" dirty="0" err="1"/>
              <a:t>daarna</a:t>
            </a:r>
            <a:r>
              <a:rPr lang="en-US" sz="1700" dirty="0"/>
              <a:t> extra alert. De caffeine </a:t>
            </a:r>
            <a:r>
              <a:rPr lang="en-US" sz="1700" dirty="0" err="1"/>
              <a:t>werkt</a:t>
            </a:r>
            <a:r>
              <a:rPr lang="en-US" sz="1700" dirty="0"/>
              <a:t> pas </a:t>
            </a:r>
            <a:r>
              <a:rPr lang="en-US" sz="1700" dirty="0" err="1"/>
              <a:t>na</a:t>
            </a:r>
            <a:r>
              <a:rPr lang="en-US" sz="1700" dirty="0"/>
              <a:t> 20 </a:t>
            </a:r>
            <a:r>
              <a:rPr lang="en-US" sz="1700" dirty="0" err="1"/>
              <a:t>minuten</a:t>
            </a:r>
            <a:endParaRPr lang="en-US" sz="1700" dirty="0"/>
          </a:p>
        </p:txBody>
      </p:sp>
    </p:spTree>
    <p:extLst>
      <p:ext uri="{BB962C8B-B14F-4D97-AF65-F5344CB8AC3E}">
        <p14:creationId xmlns:p14="http://schemas.microsoft.com/office/powerpoint/2010/main" val="72662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54B47-15B3-5444-B71B-069D1E818C06}"/>
              </a:ext>
            </a:extLst>
          </p:cNvPr>
          <p:cNvSpPr>
            <a:spLocks noGrp="1"/>
          </p:cNvSpPr>
          <p:nvPr>
            <p:ph type="title"/>
          </p:nvPr>
        </p:nvSpPr>
        <p:spPr/>
        <p:txBody>
          <a:bodyPr/>
          <a:lstStyle/>
          <a:p>
            <a:r>
              <a:rPr lang="nl-NL" dirty="0"/>
              <a:t>Rustige en donkere slaapkamer die koel is.</a:t>
            </a:r>
          </a:p>
        </p:txBody>
      </p:sp>
      <p:pic>
        <p:nvPicPr>
          <p:cNvPr id="5" name="Tijdelijke aanduiding voor inhoud 4" descr="Afbeelding met binnen, vloer&#10;&#10;Automatisch gegenereerde beschrijving">
            <a:extLst>
              <a:ext uri="{FF2B5EF4-FFF2-40B4-BE49-F238E27FC236}">
                <a16:creationId xmlns:a16="http://schemas.microsoft.com/office/drawing/2014/main" id="{407DDF45-EAE3-8F4C-B964-24A786CF563C}"/>
              </a:ext>
            </a:extLst>
          </p:cNvPr>
          <p:cNvPicPr>
            <a:picLocks noGrp="1" noChangeAspect="1"/>
          </p:cNvPicPr>
          <p:nvPr>
            <p:ph idx="1"/>
          </p:nvPr>
        </p:nvPicPr>
        <p:blipFill>
          <a:blip r:embed="rId2"/>
          <a:stretch>
            <a:fillRect/>
          </a:stretch>
        </p:blipFill>
        <p:spPr>
          <a:xfrm>
            <a:off x="2365375" y="2108200"/>
            <a:ext cx="7521576" cy="3760788"/>
          </a:xfrm>
        </p:spPr>
      </p:pic>
    </p:spTree>
    <p:extLst>
      <p:ext uri="{BB962C8B-B14F-4D97-AF65-F5344CB8AC3E}">
        <p14:creationId xmlns:p14="http://schemas.microsoft.com/office/powerpoint/2010/main" val="376917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3821C7-DD25-3EFC-773C-70076F81ED7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Terugblik vorige week</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illustratie&#10;&#10;Automatisch gegenereerde beschrijving">
            <a:extLst>
              <a:ext uri="{FF2B5EF4-FFF2-40B4-BE49-F238E27FC236}">
                <a16:creationId xmlns:a16="http://schemas.microsoft.com/office/drawing/2014/main" id="{45C66D6D-1073-88A3-1EF6-E1F6473367CD}"/>
              </a:ext>
            </a:extLst>
          </p:cNvPr>
          <p:cNvPicPr>
            <a:picLocks noGrp="1" noChangeAspect="1"/>
          </p:cNvPicPr>
          <p:nvPr>
            <p:ph idx="1"/>
          </p:nvPr>
        </p:nvPicPr>
        <p:blipFill>
          <a:blip r:embed="rId2"/>
          <a:stretch>
            <a:fillRect/>
          </a:stretch>
        </p:blipFill>
        <p:spPr>
          <a:xfrm>
            <a:off x="5159135" y="640080"/>
            <a:ext cx="6204937" cy="5550408"/>
          </a:xfrm>
          <a:prstGeom prst="rect">
            <a:avLst/>
          </a:prstGeom>
        </p:spPr>
      </p:pic>
    </p:spTree>
    <p:extLst>
      <p:ext uri="{BB962C8B-B14F-4D97-AF65-F5344CB8AC3E}">
        <p14:creationId xmlns:p14="http://schemas.microsoft.com/office/powerpoint/2010/main" val="275702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2CDFA-FC16-5A4A-8DB0-B1FA53C6DCDF}"/>
              </a:ext>
            </a:extLst>
          </p:cNvPr>
          <p:cNvSpPr>
            <a:spLocks noGrp="1"/>
          </p:cNvSpPr>
          <p:nvPr>
            <p:ph type="title"/>
          </p:nvPr>
        </p:nvSpPr>
        <p:spPr>
          <a:xfrm>
            <a:off x="878911" y="643468"/>
            <a:ext cx="3177847" cy="1674180"/>
          </a:xfrm>
        </p:spPr>
        <p:txBody>
          <a:bodyPr>
            <a:normAutofit/>
          </a:bodyPr>
          <a:lstStyle/>
          <a:p>
            <a:r>
              <a:rPr lang="nl-NL" sz="3700" dirty="0"/>
              <a:t>Inzicht krijgen in slaap</a:t>
            </a:r>
          </a:p>
        </p:txBody>
      </p:sp>
      <p:sp>
        <p:nvSpPr>
          <p:cNvPr id="3" name="Tijdelijke aanduiding voor inhoud 2">
            <a:extLst>
              <a:ext uri="{FF2B5EF4-FFF2-40B4-BE49-F238E27FC236}">
                <a16:creationId xmlns:a16="http://schemas.microsoft.com/office/drawing/2014/main" id="{915CF3F5-EF04-7545-B47A-FC2395D9B63E}"/>
              </a:ext>
            </a:extLst>
          </p:cNvPr>
          <p:cNvSpPr>
            <a:spLocks noGrp="1"/>
          </p:cNvSpPr>
          <p:nvPr>
            <p:ph idx="1"/>
          </p:nvPr>
        </p:nvSpPr>
        <p:spPr>
          <a:xfrm>
            <a:off x="858064" y="2639380"/>
            <a:ext cx="3205049" cy="3229714"/>
          </a:xfrm>
        </p:spPr>
        <p:txBody>
          <a:bodyPr>
            <a:normAutofit/>
          </a:bodyPr>
          <a:lstStyle/>
          <a:p>
            <a:pPr>
              <a:buFont typeface="Wingdings" pitchFamily="2" charset="2"/>
              <a:buChar char="Ø"/>
            </a:pPr>
            <a:r>
              <a:rPr lang="nl-NL" dirty="0">
                <a:hlinkClick r:id="rId2"/>
              </a:rPr>
              <a:t>https://slaapp.nl/slaapdagboek-app</a:t>
            </a:r>
            <a:endParaRPr lang="nl-NL" dirty="0"/>
          </a:p>
          <a:p>
            <a:pPr>
              <a:buFont typeface="Wingdings" pitchFamily="2" charset="2"/>
              <a:buChar char="Ø"/>
            </a:pPr>
            <a:endParaRPr lang="nl-NL" dirty="0"/>
          </a:p>
        </p:txBody>
      </p:sp>
      <p:pic>
        <p:nvPicPr>
          <p:cNvPr id="5" name="Afbeelding 4">
            <a:extLst>
              <a:ext uri="{FF2B5EF4-FFF2-40B4-BE49-F238E27FC236}">
                <a16:creationId xmlns:a16="http://schemas.microsoft.com/office/drawing/2014/main" id="{1F3D1E96-C36E-9541-B2E5-E870A3E347F1}"/>
              </a:ext>
            </a:extLst>
          </p:cNvPr>
          <p:cNvPicPr>
            <a:picLocks noChangeAspect="1"/>
          </p:cNvPicPr>
          <p:nvPr/>
        </p:nvPicPr>
        <p:blipFill>
          <a:blip r:embed="rId3"/>
          <a:stretch>
            <a:fillRect/>
          </a:stretch>
        </p:blipFill>
        <p:spPr>
          <a:xfrm>
            <a:off x="4653447" y="818232"/>
            <a:ext cx="6892560" cy="4876088"/>
          </a:xfrm>
          <a:prstGeom prst="rect">
            <a:avLst/>
          </a:prstGeom>
        </p:spPr>
      </p:pic>
    </p:spTree>
    <p:extLst>
      <p:ext uri="{BB962C8B-B14F-4D97-AF65-F5344CB8AC3E}">
        <p14:creationId xmlns:p14="http://schemas.microsoft.com/office/powerpoint/2010/main" val="194318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B73DFF-12DE-024A-9666-31FC680E551B}"/>
              </a:ext>
            </a:extLst>
          </p:cNvPr>
          <p:cNvSpPr>
            <a:spLocks noGrp="1"/>
          </p:cNvSpPr>
          <p:nvPr>
            <p:ph type="title"/>
          </p:nvPr>
        </p:nvSpPr>
        <p:spPr>
          <a:xfrm>
            <a:off x="1006900" y="1188637"/>
            <a:ext cx="3060848" cy="4480726"/>
          </a:xfrm>
        </p:spPr>
        <p:txBody>
          <a:bodyPr>
            <a:normAutofit/>
          </a:bodyPr>
          <a:lstStyle/>
          <a:p>
            <a:pPr algn="r"/>
            <a:r>
              <a:rPr lang="nl-NL" sz="3600"/>
              <a:t>Slaapdagboek</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DC71499A-499C-4BB0-A0E1-90EE081E936E}"/>
              </a:ext>
            </a:extLst>
          </p:cNvPr>
          <p:cNvGraphicFramePr>
            <a:graphicFrameLocks noGrp="1"/>
          </p:cNvGraphicFramePr>
          <p:nvPr>
            <p:ph idx="1"/>
            <p:extLst>
              <p:ext uri="{D42A27DB-BD31-4B8C-83A1-F6EECF244321}">
                <p14:modId xmlns:p14="http://schemas.microsoft.com/office/powerpoint/2010/main" val="3549280220"/>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76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C6A6D2-DD35-CD42-8676-50B7ECD8818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Ommetje</a:t>
            </a:r>
            <a:r>
              <a:rPr lang="en-US" sz="5400" dirty="0">
                <a:solidFill>
                  <a:srgbClr val="FFFFFF"/>
                </a:solidFill>
              </a:rPr>
              <a:t> </a:t>
            </a:r>
            <a:r>
              <a:rPr lang="en-US" sz="5400" dirty="0" err="1">
                <a:solidFill>
                  <a:srgbClr val="FFFFFF"/>
                </a:solidFill>
              </a:rPr>
              <a:t>voor</a:t>
            </a:r>
            <a:r>
              <a:rPr lang="en-US" sz="5400" dirty="0">
                <a:solidFill>
                  <a:srgbClr val="FFFFFF"/>
                </a:solidFill>
              </a:rPr>
              <a:t> </a:t>
            </a:r>
            <a:r>
              <a:rPr lang="en-US" sz="5400" dirty="0" err="1">
                <a:solidFill>
                  <a:srgbClr val="FFFFFF"/>
                </a:solidFill>
              </a:rPr>
              <a:t>goede</a:t>
            </a:r>
            <a:r>
              <a:rPr lang="en-US" sz="5400" dirty="0">
                <a:solidFill>
                  <a:srgbClr val="FFFFFF"/>
                </a:solidFill>
              </a:rPr>
              <a:t> </a:t>
            </a:r>
            <a:r>
              <a:rPr lang="en-US" sz="5400" dirty="0" err="1">
                <a:solidFill>
                  <a:srgbClr val="FFFFFF"/>
                </a:solidFill>
              </a:rPr>
              <a:t>slaap</a:t>
            </a:r>
            <a:r>
              <a:rPr lang="en-US" sz="5400" dirty="0">
                <a:solidFill>
                  <a:srgbClr val="FFFFFF"/>
                </a:solidFill>
              </a:rPr>
              <a:t>!</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tekst&#10;&#10;Automatisch gegenereerde beschrijving">
            <a:extLst>
              <a:ext uri="{FF2B5EF4-FFF2-40B4-BE49-F238E27FC236}">
                <a16:creationId xmlns:a16="http://schemas.microsoft.com/office/drawing/2014/main" id="{CD43AAA0-2A0F-8C4F-A3E9-31E7463C0F48}"/>
              </a:ext>
            </a:extLst>
          </p:cNvPr>
          <p:cNvPicPr>
            <a:picLocks noChangeAspect="1"/>
          </p:cNvPicPr>
          <p:nvPr/>
        </p:nvPicPr>
        <p:blipFill>
          <a:blip r:embed="rId2"/>
          <a:stretch>
            <a:fillRect/>
          </a:stretch>
        </p:blipFill>
        <p:spPr>
          <a:xfrm>
            <a:off x="1940187" y="2426818"/>
            <a:ext cx="2238676" cy="3997637"/>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afel&#10;&#10;Automatisch gegenereerde beschrijving">
            <a:extLst>
              <a:ext uri="{FF2B5EF4-FFF2-40B4-BE49-F238E27FC236}">
                <a16:creationId xmlns:a16="http://schemas.microsoft.com/office/drawing/2014/main" id="{9DD1037B-B9C5-EA42-A281-D3A8C87A89AA}"/>
              </a:ext>
            </a:extLst>
          </p:cNvPr>
          <p:cNvPicPr>
            <a:picLocks noGrp="1" noChangeAspect="1"/>
          </p:cNvPicPr>
          <p:nvPr>
            <p:ph idx="1"/>
          </p:nvPr>
        </p:nvPicPr>
        <p:blipFill>
          <a:blip r:embed="rId3"/>
          <a:stretch>
            <a:fillRect/>
          </a:stretch>
        </p:blipFill>
        <p:spPr>
          <a:xfrm>
            <a:off x="8048696" y="2426818"/>
            <a:ext cx="2248670" cy="3997637"/>
          </a:xfrm>
          <a:prstGeom prst="rect">
            <a:avLst/>
          </a:prstGeom>
        </p:spPr>
      </p:pic>
    </p:spTree>
    <p:extLst>
      <p:ext uri="{BB962C8B-B14F-4D97-AF65-F5344CB8AC3E}">
        <p14:creationId xmlns:p14="http://schemas.microsoft.com/office/powerpoint/2010/main" val="105934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BCBCD16-6E19-AE45-83EE-B7BF42BBDCE2}"/>
              </a:ext>
            </a:extLst>
          </p:cNvPr>
          <p:cNvSpPr>
            <a:spLocks noGrp="1"/>
          </p:cNvSpPr>
          <p:nvPr>
            <p:ph type="title"/>
          </p:nvPr>
        </p:nvSpPr>
        <p:spPr>
          <a:xfrm>
            <a:off x="841248" y="548640"/>
            <a:ext cx="3600860" cy="5431536"/>
          </a:xfrm>
        </p:spPr>
        <p:txBody>
          <a:bodyPr>
            <a:normAutofit/>
          </a:bodyPr>
          <a:lstStyle/>
          <a:p>
            <a:r>
              <a:rPr lang="nl-NL" sz="5400" dirty="0"/>
              <a:t>Leerdoelen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189D1AC-715D-E34F-A599-4A2BE635F8A9}"/>
              </a:ext>
            </a:extLst>
          </p:cNvPr>
          <p:cNvSpPr>
            <a:spLocks noGrp="1"/>
          </p:cNvSpPr>
          <p:nvPr>
            <p:ph idx="1"/>
          </p:nvPr>
        </p:nvSpPr>
        <p:spPr>
          <a:xfrm>
            <a:off x="5126418" y="552091"/>
            <a:ext cx="6224335" cy="5431536"/>
          </a:xfrm>
        </p:spPr>
        <p:txBody>
          <a:bodyPr anchor="ctr">
            <a:normAutofit/>
          </a:bodyPr>
          <a:lstStyle/>
          <a:p>
            <a:r>
              <a:rPr lang="nl-NL" sz="2200" dirty="0"/>
              <a:t>Je begrijpt het belang van impact van slaap op de gezondheid.</a:t>
            </a:r>
          </a:p>
          <a:p>
            <a:r>
              <a:rPr lang="nl-NL" sz="2200" dirty="0"/>
              <a:t>Je weet wat de richtlijnen zijn op het gebied van slaap.</a:t>
            </a:r>
          </a:p>
          <a:p>
            <a:r>
              <a:rPr lang="nl-NL" sz="2200" dirty="0"/>
              <a:t>Je kunt de verschillende fases van slaap benoemen.</a:t>
            </a:r>
          </a:p>
          <a:p>
            <a:r>
              <a:rPr lang="nl-NL" sz="2200" dirty="0"/>
              <a:t>Je kunt de toelichten hoe slaap in het lichaam werkt. Welke hormonen zijn betrokken en de rol van de biologische klok toelichten.</a:t>
            </a:r>
          </a:p>
          <a:p>
            <a:r>
              <a:rPr lang="nl-NL" sz="2200" dirty="0"/>
              <a:t>Je kunt benoemen wat de relatie is tussen slaap en voeding en beweging.</a:t>
            </a:r>
          </a:p>
          <a:p>
            <a:r>
              <a:rPr lang="nl-NL" sz="2200" dirty="0"/>
              <a:t>Je weet wat de do’s en </a:t>
            </a:r>
            <a:r>
              <a:rPr lang="nl-NL" sz="2200" dirty="0" err="1"/>
              <a:t>don’ts</a:t>
            </a:r>
            <a:r>
              <a:rPr lang="nl-NL" sz="2200" dirty="0"/>
              <a:t> zijn voor een goede nachtrust.</a:t>
            </a:r>
          </a:p>
          <a:p>
            <a:r>
              <a:rPr lang="nl-NL" sz="2200" dirty="0"/>
              <a:t>Je bent bekend welke hulpmiddelen er zijn om slaap in beeld te brengen en om in slaap te komen.</a:t>
            </a:r>
          </a:p>
        </p:txBody>
      </p:sp>
    </p:spTree>
    <p:extLst>
      <p:ext uri="{BB962C8B-B14F-4D97-AF65-F5344CB8AC3E}">
        <p14:creationId xmlns:p14="http://schemas.microsoft.com/office/powerpoint/2010/main" val="199316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2DC7EC-8D84-DB41-969E-2C6A0FAB7E2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nl-NL" sz="2400" u="sng" dirty="0">
                <a:hlinkClick r:id="rId2"/>
              </a:rPr>
              <a:t>https://www.gids.tv/video/275611/max-masterclass-over-slaap-gemist-bekijk-hier-de-hele-uitzending</a:t>
            </a:r>
            <a:br>
              <a:rPr lang="nl-NL" u="sng" dirty="0"/>
            </a:br>
            <a:br>
              <a:rPr lang="nl-NL" dirty="0"/>
            </a:br>
            <a:endParaRPr lang="en-US" sz="3600" dirty="0">
              <a:solidFill>
                <a:srgbClr val="FFFFFF"/>
              </a:solidFill>
            </a:endParaRP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persoon, poseren&#10;&#10;Automatisch gegenereerde beschrijving">
            <a:extLst>
              <a:ext uri="{FF2B5EF4-FFF2-40B4-BE49-F238E27FC236}">
                <a16:creationId xmlns:a16="http://schemas.microsoft.com/office/drawing/2014/main" id="{6F53C79D-FF79-304E-BD79-DB6F638482B1}"/>
              </a:ext>
            </a:extLst>
          </p:cNvPr>
          <p:cNvPicPr>
            <a:picLocks noGrp="1" noChangeAspect="1"/>
          </p:cNvPicPr>
          <p:nvPr>
            <p:ph idx="1"/>
          </p:nvPr>
        </p:nvPicPr>
        <p:blipFill rotWithShape="1">
          <a:blip r:embed="rId3"/>
          <a:srcRect r="16295"/>
          <a:stretch/>
        </p:blipFill>
        <p:spPr>
          <a:xfrm>
            <a:off x="976251" y="942538"/>
            <a:ext cx="7163222" cy="4808332"/>
          </a:xfrm>
          <a:prstGeom prst="rect">
            <a:avLst/>
          </a:prstGeom>
          <a:effectLst/>
        </p:spPr>
      </p:pic>
    </p:spTree>
    <p:extLst>
      <p:ext uri="{BB962C8B-B14F-4D97-AF65-F5344CB8AC3E}">
        <p14:creationId xmlns:p14="http://schemas.microsoft.com/office/powerpoint/2010/main" val="307938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9CF6B-EE69-3B40-B9CC-E88BBFC571F0}"/>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4700" kern="1200" dirty="0" err="1">
                <a:solidFill>
                  <a:schemeClr val="tx1"/>
                </a:solidFill>
                <a:latin typeface="+mj-lt"/>
                <a:ea typeface="+mj-ea"/>
                <a:cs typeface="+mj-cs"/>
              </a:rPr>
              <a:t>Belang</a:t>
            </a:r>
            <a:r>
              <a:rPr lang="en-US" sz="4700" kern="1200" dirty="0">
                <a:solidFill>
                  <a:schemeClr val="tx1"/>
                </a:solidFill>
                <a:latin typeface="+mj-lt"/>
                <a:ea typeface="+mj-ea"/>
                <a:cs typeface="+mj-cs"/>
              </a:rPr>
              <a:t> van </a:t>
            </a:r>
            <a:r>
              <a:rPr lang="en-US" sz="4700" kern="1200" dirty="0" err="1">
                <a:solidFill>
                  <a:schemeClr val="tx1"/>
                </a:solidFill>
                <a:latin typeface="+mj-lt"/>
                <a:ea typeface="+mj-ea"/>
                <a:cs typeface="+mj-cs"/>
              </a:rPr>
              <a:t>een</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goede</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nachtrust</a:t>
            </a:r>
            <a:r>
              <a:rPr lang="en-US" sz="4700" kern="1200" dirty="0">
                <a:solidFill>
                  <a:schemeClr val="tx1"/>
                </a:solidFill>
                <a:latin typeface="+mj-lt"/>
                <a:ea typeface="+mj-ea"/>
                <a:cs typeface="+mj-cs"/>
              </a:rPr>
              <a:t>!</a:t>
            </a:r>
          </a:p>
        </p:txBody>
      </p:sp>
      <p:pic>
        <p:nvPicPr>
          <p:cNvPr id="5" name="Tijdelijke aanduiding voor inhoud 4">
            <a:extLst>
              <a:ext uri="{FF2B5EF4-FFF2-40B4-BE49-F238E27FC236}">
                <a16:creationId xmlns:a16="http://schemas.microsoft.com/office/drawing/2014/main" id="{BD5451BF-D157-DF42-B5A4-A2A942A8F72D}"/>
              </a:ext>
            </a:extLst>
          </p:cNvPr>
          <p:cNvPicPr>
            <a:picLocks noChangeAspect="1"/>
          </p:cNvPicPr>
          <p:nvPr/>
        </p:nvPicPr>
        <p:blipFill rotWithShape="1">
          <a:blip r:embed="rId3"/>
          <a:srcRect b="1400"/>
          <a:stretch/>
        </p:blipFill>
        <p:spPr>
          <a:xfrm>
            <a:off x="20" y="10"/>
            <a:ext cx="6095974" cy="4252522"/>
          </a:xfrm>
          <a:prstGeom prst="rect">
            <a:avLst/>
          </a:prstGeom>
        </p:spPr>
      </p:pic>
      <p:pic>
        <p:nvPicPr>
          <p:cNvPr id="7" name="Afbeelding 6">
            <a:extLst>
              <a:ext uri="{FF2B5EF4-FFF2-40B4-BE49-F238E27FC236}">
                <a16:creationId xmlns:a16="http://schemas.microsoft.com/office/drawing/2014/main" id="{D8185F8F-05D0-3344-849A-ACC714654D4C}"/>
              </a:ext>
            </a:extLst>
          </p:cNvPr>
          <p:cNvPicPr>
            <a:picLocks noChangeAspect="1"/>
          </p:cNvPicPr>
          <p:nvPr/>
        </p:nvPicPr>
        <p:blipFill rotWithShape="1">
          <a:blip r:embed="rId4"/>
          <a:srcRect t="4841" b="24326"/>
          <a:stretch/>
        </p:blipFill>
        <p:spPr>
          <a:xfrm>
            <a:off x="6095999" y="-681"/>
            <a:ext cx="6096001" cy="4253215"/>
          </a:xfrm>
          <a:prstGeom prst="rect">
            <a:avLst/>
          </a:prstGeom>
        </p:spPr>
      </p:pic>
      <p:pic>
        <p:nvPicPr>
          <p:cNvPr id="9" name="Afbeelding 8">
            <a:extLst>
              <a:ext uri="{FF2B5EF4-FFF2-40B4-BE49-F238E27FC236}">
                <a16:creationId xmlns:a16="http://schemas.microsoft.com/office/drawing/2014/main" id="{29D29F2C-03F3-964B-9F2F-21C3C48ECCC7}"/>
              </a:ext>
            </a:extLst>
          </p:cNvPr>
          <p:cNvPicPr>
            <a:picLocks noChangeAspect="1"/>
          </p:cNvPicPr>
          <p:nvPr/>
        </p:nvPicPr>
        <p:blipFill rotWithShape="1">
          <a:blip r:embed="rId4"/>
          <a:srcRect t="4841" b="24326"/>
          <a:stretch/>
        </p:blipFill>
        <p:spPr>
          <a:xfrm>
            <a:off x="6095999" y="0"/>
            <a:ext cx="6096001" cy="4253215"/>
          </a:xfrm>
          <a:prstGeom prst="rect">
            <a:avLst/>
          </a:prstGeom>
        </p:spPr>
      </p:pic>
      <p:sp>
        <p:nvSpPr>
          <p:cNvPr id="6" name="Rechthoek 5">
            <a:extLst>
              <a:ext uri="{FF2B5EF4-FFF2-40B4-BE49-F238E27FC236}">
                <a16:creationId xmlns:a16="http://schemas.microsoft.com/office/drawing/2014/main" id="{E874A6A7-E255-BC49-8DBB-80F90B2CDDE4}"/>
              </a:ext>
            </a:extLst>
          </p:cNvPr>
          <p:cNvSpPr/>
          <p:nvPr/>
        </p:nvSpPr>
        <p:spPr>
          <a:xfrm>
            <a:off x="4795687" y="5834560"/>
            <a:ext cx="1896673" cy="646331"/>
          </a:xfrm>
          <a:prstGeom prst="rect">
            <a:avLst/>
          </a:prstGeom>
        </p:spPr>
        <p:txBody>
          <a:bodyPr wrap="none">
            <a:spAutoFit/>
          </a:bodyPr>
          <a:lstStyle/>
          <a:p>
            <a:r>
              <a:rPr lang="nl-NL" dirty="0">
                <a:hlinkClick r:id="rId5"/>
              </a:rPr>
              <a:t>Link filmpje Slaap!</a:t>
            </a:r>
            <a:endParaRPr lang="nl-NL" dirty="0"/>
          </a:p>
          <a:p>
            <a:endParaRPr lang="nl-NL" dirty="0"/>
          </a:p>
        </p:txBody>
      </p:sp>
    </p:spTree>
    <p:extLst>
      <p:ext uri="{BB962C8B-B14F-4D97-AF65-F5344CB8AC3E}">
        <p14:creationId xmlns:p14="http://schemas.microsoft.com/office/powerpoint/2010/main" val="49627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36115-5CCE-0743-A7FA-69A73AE8BE5C}"/>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err="1">
                <a:solidFill>
                  <a:schemeClr val="tx1">
                    <a:lumMod val="85000"/>
                    <a:lumOff val="15000"/>
                  </a:schemeClr>
                </a:solidFill>
              </a:rPr>
              <a:t>Richtlijnen</a:t>
            </a:r>
            <a:r>
              <a:rPr lang="en-US" sz="5400">
                <a:solidFill>
                  <a:schemeClr val="tx1">
                    <a:lumMod val="85000"/>
                    <a:lumOff val="15000"/>
                  </a:schemeClr>
                </a:solidFill>
              </a:rPr>
              <a:t> </a:t>
            </a:r>
            <a:r>
              <a:rPr lang="en-US" sz="5400" err="1">
                <a:solidFill>
                  <a:schemeClr val="tx1">
                    <a:lumMod val="85000"/>
                    <a:lumOff val="15000"/>
                  </a:schemeClr>
                </a:solidFill>
              </a:rPr>
              <a:t>slaapduur</a:t>
            </a:r>
            <a:endParaRPr lang="en-US" sz="5400">
              <a:solidFill>
                <a:schemeClr val="tx1">
                  <a:lumMod val="85000"/>
                  <a:lumOff val="15000"/>
                </a:schemeClr>
              </a:solidFill>
            </a:endParaRPr>
          </a:p>
        </p:txBody>
      </p:sp>
      <p:sp>
        <p:nvSpPr>
          <p:cNvPr id="6" name="Rechthoek 5">
            <a:extLst>
              <a:ext uri="{FF2B5EF4-FFF2-40B4-BE49-F238E27FC236}">
                <a16:creationId xmlns:a16="http://schemas.microsoft.com/office/drawing/2014/main" id="{3F8573F2-9ECA-CD42-AE42-1F3B60F50F72}"/>
              </a:ext>
            </a:extLst>
          </p:cNvPr>
          <p:cNvSpPr/>
          <p:nvPr/>
        </p:nvSpPr>
        <p:spPr>
          <a:xfrm>
            <a:off x="8141110" y="4455621"/>
            <a:ext cx="3417990" cy="1238616"/>
          </a:xfrm>
          <a:prstGeom prst="rect">
            <a:avLst/>
          </a:prstGeom>
        </p:spPr>
        <p:txBody>
          <a:bodyPr vert="horz" lIns="91440" tIns="45720" rIns="91440" bIns="45720" rtlCol="0">
            <a:normAutofit/>
          </a:bodyPr>
          <a:lstStyle/>
          <a:p>
            <a:pPr lvl="0" fontAlgn="base">
              <a:lnSpc>
                <a:spcPct val="90000"/>
              </a:lnSpc>
              <a:spcBef>
                <a:spcPts val="1200"/>
              </a:spcBef>
              <a:spcAft>
                <a:spcPts val="200"/>
              </a:spcAft>
              <a:buClr>
                <a:schemeClr val="accent1"/>
              </a:buClr>
              <a:buSzPct val="100000"/>
            </a:pPr>
            <a:r>
              <a:rPr lang="en-US" altLang="nl-NL" sz="1700" i="1" cap="all" spc="200">
                <a:solidFill>
                  <a:schemeClr val="tx1">
                    <a:lumMod val="85000"/>
                    <a:lumOff val="15000"/>
                  </a:schemeClr>
                </a:solidFill>
              </a:rPr>
              <a:t>(</a:t>
            </a:r>
            <a:r>
              <a:rPr lang="en-US" altLang="nl-NL" sz="1700" i="1" cap="all" spc="200" err="1">
                <a:solidFill>
                  <a:schemeClr val="tx1">
                    <a:lumMod val="85000"/>
                    <a:lumOff val="15000"/>
                  </a:schemeClr>
                </a:solidFill>
              </a:rPr>
              <a:t>bron</a:t>
            </a:r>
            <a:r>
              <a:rPr lang="en-US" altLang="nl-NL" sz="1700" i="1" cap="all" spc="200">
                <a:solidFill>
                  <a:schemeClr val="tx1">
                    <a:lumMod val="85000"/>
                    <a:lumOff val="15000"/>
                  </a:schemeClr>
                </a:solidFill>
              </a:rPr>
              <a:t>: National Sleep Foundation)</a:t>
            </a:r>
            <a:endParaRPr lang="en-US" sz="1700" cap="all" spc="200">
              <a:solidFill>
                <a:schemeClr val="tx1">
                  <a:lumMod val="85000"/>
                  <a:lumOff val="15000"/>
                </a:schemeClr>
              </a:solidFill>
            </a:endParaRPr>
          </a:p>
        </p:txBody>
      </p:sp>
      <p:graphicFrame>
        <p:nvGraphicFramePr>
          <p:cNvPr id="4" name="Tabel 3">
            <a:extLst>
              <a:ext uri="{FF2B5EF4-FFF2-40B4-BE49-F238E27FC236}">
                <a16:creationId xmlns:a16="http://schemas.microsoft.com/office/drawing/2014/main" id="{E27D152C-EF36-8642-97DA-0CAE5C0139EC}"/>
              </a:ext>
            </a:extLst>
          </p:cNvPr>
          <p:cNvGraphicFramePr>
            <a:graphicFrameLocks noGrp="1"/>
          </p:cNvGraphicFramePr>
          <p:nvPr/>
        </p:nvGraphicFramePr>
        <p:xfrm>
          <a:off x="1175147" y="640081"/>
          <a:ext cx="5829922" cy="5054157"/>
        </p:xfrm>
        <a:graphic>
          <a:graphicData uri="http://schemas.openxmlformats.org/drawingml/2006/table">
            <a:tbl>
              <a:tblPr>
                <a:solidFill>
                  <a:srgbClr val="F7F7F7"/>
                </a:solidFill>
                <a:tableStyleId>{5C22544A-7EE6-4342-B048-85BDC9FD1C3A}</a:tableStyleId>
              </a:tblPr>
              <a:tblGrid>
                <a:gridCol w="1376097">
                  <a:extLst>
                    <a:ext uri="{9D8B030D-6E8A-4147-A177-3AD203B41FA5}">
                      <a16:colId xmlns:a16="http://schemas.microsoft.com/office/drawing/2014/main" val="1195657420"/>
                    </a:ext>
                  </a:extLst>
                </a:gridCol>
                <a:gridCol w="4453825">
                  <a:extLst>
                    <a:ext uri="{9D8B030D-6E8A-4147-A177-3AD203B41FA5}">
                      <a16:colId xmlns:a16="http://schemas.microsoft.com/office/drawing/2014/main" val="1244209241"/>
                    </a:ext>
                  </a:extLst>
                </a:gridCol>
              </a:tblGrid>
              <a:tr h="561573">
                <a:tc>
                  <a:txBody>
                    <a:bodyPr/>
                    <a:lstStyle/>
                    <a:p>
                      <a:pPr fontAlgn="base"/>
                      <a:r>
                        <a:rPr lang="nl-NL" sz="2300" b="1" cap="none" spc="0">
                          <a:solidFill>
                            <a:schemeClr val="tx1"/>
                          </a:solidFill>
                          <a:effectLst/>
                        </a:rPr>
                        <a:t>Leeftijd</a:t>
                      </a:r>
                      <a:endParaRPr lang="nl-NL" sz="2300" cap="none" spc="0">
                        <a:solidFill>
                          <a:schemeClr val="tx1"/>
                        </a:solidFill>
                        <a:effectLst/>
                      </a:endParaRPr>
                    </a:p>
                  </a:txBody>
                  <a:tcPr marL="21553" marR="21553" marT="21553" marB="132792"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fontAlgn="base"/>
                      <a:r>
                        <a:rPr lang="nl-NL" sz="2300" b="1" cap="none" spc="0">
                          <a:solidFill>
                            <a:schemeClr val="tx1"/>
                          </a:solidFill>
                          <a:effectLst/>
                        </a:rPr>
                        <a:t>Aanbevolen slaapduur in uren</a:t>
                      </a:r>
                      <a:endParaRPr lang="nl-NL" sz="2300" cap="none" spc="0">
                        <a:solidFill>
                          <a:schemeClr val="tx1"/>
                        </a:solidFill>
                        <a:effectLst/>
                      </a:endParaRPr>
                    </a:p>
                  </a:txBody>
                  <a:tcPr marL="21553" marR="21553" marT="21553" marB="132792"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extLst>
                  <a:ext uri="{0D108BD9-81ED-4DB2-BD59-A6C34878D82A}">
                    <a16:rowId xmlns:a16="http://schemas.microsoft.com/office/drawing/2014/main" val="2422879408"/>
                  </a:ext>
                </a:extLst>
              </a:tr>
              <a:tr h="561573">
                <a:tc>
                  <a:txBody>
                    <a:bodyPr/>
                    <a:lstStyle/>
                    <a:p>
                      <a:pPr fontAlgn="base"/>
                      <a:r>
                        <a:rPr lang="nl-NL" sz="2300" cap="none" spc="0">
                          <a:solidFill>
                            <a:schemeClr val="tx1"/>
                          </a:solidFill>
                          <a:effectLst/>
                        </a:rPr>
                        <a:t>1 tot 2</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11-14</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260976419"/>
                  </a:ext>
                </a:extLst>
              </a:tr>
              <a:tr h="561573">
                <a:tc>
                  <a:txBody>
                    <a:bodyPr/>
                    <a:lstStyle/>
                    <a:p>
                      <a:pPr fontAlgn="base"/>
                      <a:r>
                        <a:rPr lang="nl-NL" sz="2300" cap="none" spc="0">
                          <a:solidFill>
                            <a:schemeClr val="tx1"/>
                          </a:solidFill>
                          <a:effectLst/>
                        </a:rPr>
                        <a:t>3 tot 5</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10-13</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433176180"/>
                  </a:ext>
                </a:extLst>
              </a:tr>
              <a:tr h="561573">
                <a:tc>
                  <a:txBody>
                    <a:bodyPr/>
                    <a:lstStyle/>
                    <a:p>
                      <a:pPr fontAlgn="base"/>
                      <a:r>
                        <a:rPr lang="nl-NL" sz="2300" cap="none" spc="0">
                          <a:solidFill>
                            <a:schemeClr val="tx1"/>
                          </a:solidFill>
                          <a:effectLst/>
                        </a:rPr>
                        <a:t>6 tot 13</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9-11</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707506328"/>
                  </a:ext>
                </a:extLst>
              </a:tr>
              <a:tr h="561573">
                <a:tc>
                  <a:txBody>
                    <a:bodyPr/>
                    <a:lstStyle/>
                    <a:p>
                      <a:pPr fontAlgn="base"/>
                      <a:r>
                        <a:rPr lang="nl-NL" sz="2300" cap="none" spc="0">
                          <a:solidFill>
                            <a:schemeClr val="tx1"/>
                          </a:solidFill>
                          <a:effectLst/>
                        </a:rPr>
                        <a:t>14 tot 17</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8-10</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434743923"/>
                  </a:ext>
                </a:extLst>
              </a:tr>
              <a:tr h="561573">
                <a:tc>
                  <a:txBody>
                    <a:bodyPr/>
                    <a:lstStyle/>
                    <a:p>
                      <a:pPr fontAlgn="base"/>
                      <a:r>
                        <a:rPr lang="nl-NL" sz="2300" cap="none" spc="0">
                          <a:solidFill>
                            <a:schemeClr val="tx1"/>
                          </a:solidFill>
                          <a:effectLst/>
                        </a:rPr>
                        <a:t>18 tot 25</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7-9</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293957035"/>
                  </a:ext>
                </a:extLst>
              </a:tr>
              <a:tr h="561573">
                <a:tc>
                  <a:txBody>
                    <a:bodyPr/>
                    <a:lstStyle/>
                    <a:p>
                      <a:pPr fontAlgn="base"/>
                      <a:r>
                        <a:rPr lang="nl-NL" sz="2300" cap="none" spc="0">
                          <a:solidFill>
                            <a:schemeClr val="tx1"/>
                          </a:solidFill>
                          <a:effectLst/>
                        </a:rPr>
                        <a:t>26 tot 40</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7-9</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191354153"/>
                  </a:ext>
                </a:extLst>
              </a:tr>
              <a:tr h="561573">
                <a:tc>
                  <a:txBody>
                    <a:bodyPr/>
                    <a:lstStyle/>
                    <a:p>
                      <a:pPr fontAlgn="base"/>
                      <a:r>
                        <a:rPr lang="nl-NL" sz="2300" cap="none" spc="0">
                          <a:solidFill>
                            <a:schemeClr val="tx1"/>
                          </a:solidFill>
                          <a:effectLst/>
                        </a:rPr>
                        <a:t>41 tot 65</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7-9</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765280349"/>
                  </a:ext>
                </a:extLst>
              </a:tr>
              <a:tr h="561573">
                <a:tc>
                  <a:txBody>
                    <a:bodyPr/>
                    <a:lstStyle/>
                    <a:p>
                      <a:pPr fontAlgn="base"/>
                      <a:r>
                        <a:rPr lang="nl-NL" sz="2300" cap="none" spc="0">
                          <a:solidFill>
                            <a:schemeClr val="tx1"/>
                          </a:solidFill>
                          <a:effectLst/>
                        </a:rPr>
                        <a:t>65+</a:t>
                      </a:r>
                    </a:p>
                  </a:txBody>
                  <a:tcPr marL="21553" marR="21553" marT="21553" marB="13279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fontAlgn="base"/>
                      <a:r>
                        <a:rPr lang="nl-NL" sz="2300" cap="none" spc="0">
                          <a:solidFill>
                            <a:schemeClr val="tx1"/>
                          </a:solidFill>
                          <a:effectLst/>
                        </a:rPr>
                        <a:t>7-8</a:t>
                      </a:r>
                    </a:p>
                  </a:txBody>
                  <a:tcPr marL="21553" marR="21553" marT="21553" marB="13279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3493596483"/>
                  </a:ext>
                </a:extLst>
              </a:tr>
            </a:tbl>
          </a:graphicData>
        </a:graphic>
      </p:graphicFrame>
    </p:spTree>
    <p:extLst>
      <p:ext uri="{BB962C8B-B14F-4D97-AF65-F5344CB8AC3E}">
        <p14:creationId xmlns:p14="http://schemas.microsoft.com/office/powerpoint/2010/main" val="260182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F69AA-F076-B549-A1D4-56B38F479BDB}"/>
              </a:ext>
            </a:extLst>
          </p:cNvPr>
          <p:cNvSpPr>
            <a:spLocks noGrp="1"/>
          </p:cNvSpPr>
          <p:nvPr>
            <p:ph type="title"/>
          </p:nvPr>
        </p:nvSpPr>
        <p:spPr/>
        <p:txBody>
          <a:bodyPr/>
          <a:lstStyle/>
          <a:p>
            <a:r>
              <a:rPr lang="nl-NL"/>
              <a:t>Functies van de slaap?</a:t>
            </a:r>
          </a:p>
        </p:txBody>
      </p:sp>
      <p:sp>
        <p:nvSpPr>
          <p:cNvPr id="3" name="Tijdelijke aanduiding voor inhoud 2">
            <a:extLst>
              <a:ext uri="{FF2B5EF4-FFF2-40B4-BE49-F238E27FC236}">
                <a16:creationId xmlns:a16="http://schemas.microsoft.com/office/drawing/2014/main" id="{57650E1E-A1B0-D64B-8F90-9B5D3A45448A}"/>
              </a:ext>
            </a:extLst>
          </p:cNvPr>
          <p:cNvSpPr>
            <a:spLocks noGrp="1"/>
          </p:cNvSpPr>
          <p:nvPr>
            <p:ph idx="1"/>
          </p:nvPr>
        </p:nvSpPr>
        <p:spPr/>
        <p:txBody>
          <a:bodyPr>
            <a:normAutofit lnSpcReduction="10000"/>
          </a:bodyPr>
          <a:lstStyle/>
          <a:p>
            <a:pPr>
              <a:buFont typeface="Wingdings" pitchFamily="2" charset="2"/>
              <a:buChar char="v"/>
            </a:pPr>
            <a:r>
              <a:rPr lang="nl-NL" dirty="0"/>
              <a:t>Rust en nieuwe energie.</a:t>
            </a:r>
          </a:p>
          <a:p>
            <a:pPr>
              <a:buFont typeface="Wingdings" pitchFamily="2" charset="2"/>
              <a:buChar char="v"/>
            </a:pPr>
            <a:r>
              <a:rPr lang="nl-NL" dirty="0"/>
              <a:t>Herstel beschadigde (spier)cellen.</a:t>
            </a:r>
          </a:p>
          <a:p>
            <a:pPr>
              <a:buFont typeface="Wingdings" pitchFamily="2" charset="2"/>
              <a:buChar char="v"/>
            </a:pPr>
            <a:r>
              <a:rPr lang="nl-NL" dirty="0"/>
              <a:t>Belangrijk voor stemming, geheugen en concentratie.</a:t>
            </a:r>
          </a:p>
          <a:p>
            <a:pPr>
              <a:buFont typeface="Wingdings" pitchFamily="2" charset="2"/>
              <a:buChar char="v"/>
            </a:pPr>
            <a:r>
              <a:rPr lang="nl-NL" dirty="0"/>
              <a:t>Ontgiften van de hersenen (diepe slaap).</a:t>
            </a:r>
          </a:p>
          <a:p>
            <a:pPr>
              <a:buFont typeface="Wingdings" pitchFamily="2" charset="2"/>
              <a:buChar char="v"/>
            </a:pPr>
            <a:r>
              <a:rPr lang="nl-NL" dirty="0"/>
              <a:t>Optimaal functioneren van je immuunsysteem.</a:t>
            </a:r>
          </a:p>
          <a:p>
            <a:pPr>
              <a:buFont typeface="Wingdings" pitchFamily="2" charset="2"/>
              <a:buChar char="v"/>
            </a:pPr>
            <a:r>
              <a:rPr lang="nl-NL" dirty="0"/>
              <a:t>Positief effect op de hormoonstofwisseling. Een slaaptekort kan lijden tot verhoging van cortisol en heeft effect op </a:t>
            </a:r>
            <a:r>
              <a:rPr lang="nl-NL"/>
              <a:t>de verzadigings- </a:t>
            </a:r>
            <a:r>
              <a:rPr lang="nl-NL" dirty="0"/>
              <a:t>en hongerhormonen. Tevens kan een slaaptekort de insulinegevoeligheid verlagen. </a:t>
            </a:r>
          </a:p>
          <a:p>
            <a:pPr>
              <a:buFont typeface="Wingdings" pitchFamily="2" charset="2"/>
              <a:buChar char="v"/>
            </a:pPr>
            <a:r>
              <a:rPr lang="nl-NL" dirty="0"/>
              <a:t>Slaaptekort kan darmproblemen veroorzaken.</a:t>
            </a:r>
          </a:p>
          <a:p>
            <a:pPr>
              <a:buFont typeface="Wingdings" pitchFamily="2" charset="2"/>
              <a:buChar char="v"/>
            </a:pPr>
            <a:endParaRPr lang="nl-NL" dirty="0"/>
          </a:p>
        </p:txBody>
      </p:sp>
    </p:spTree>
    <p:extLst>
      <p:ext uri="{BB962C8B-B14F-4D97-AF65-F5344CB8AC3E}">
        <p14:creationId xmlns:p14="http://schemas.microsoft.com/office/powerpoint/2010/main" val="340108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45C9B-E73D-4E46-B48E-FFA319415FBF}"/>
              </a:ext>
            </a:extLst>
          </p:cNvPr>
          <p:cNvSpPr>
            <a:spLocks noGrp="1"/>
          </p:cNvSpPr>
          <p:nvPr>
            <p:ph type="title"/>
          </p:nvPr>
        </p:nvSpPr>
        <p:spPr>
          <a:xfrm>
            <a:off x="5172074" y="286603"/>
            <a:ext cx="5983605" cy="1450757"/>
          </a:xfrm>
        </p:spPr>
        <p:txBody>
          <a:bodyPr>
            <a:normAutofit/>
          </a:bodyPr>
          <a:lstStyle/>
          <a:p>
            <a:r>
              <a:rPr lang="nl-NL" sz="3100"/>
              <a:t>Tekort aan slaap kan dus een behoorlijke impact hebben op je gezondheid!</a:t>
            </a:r>
          </a:p>
        </p:txBody>
      </p:sp>
      <p:pic>
        <p:nvPicPr>
          <p:cNvPr id="5" name="Picture 4">
            <a:extLst>
              <a:ext uri="{FF2B5EF4-FFF2-40B4-BE49-F238E27FC236}">
                <a16:creationId xmlns:a16="http://schemas.microsoft.com/office/drawing/2014/main" id="{A3C608F5-A770-4583-A64A-2FFE95F6A895}"/>
              </a:ext>
            </a:extLst>
          </p:cNvPr>
          <p:cNvPicPr>
            <a:picLocks noChangeAspect="1"/>
          </p:cNvPicPr>
          <p:nvPr/>
        </p:nvPicPr>
        <p:blipFill rotWithShape="1">
          <a:blip r:embed="rId2"/>
          <a:srcRect l="46334"/>
          <a:stretch/>
        </p:blipFill>
        <p:spPr>
          <a:xfrm>
            <a:off x="20" y="10"/>
            <a:ext cx="4580077" cy="6400784"/>
          </a:xfrm>
          <a:prstGeom prst="rect">
            <a:avLst/>
          </a:prstGeom>
        </p:spPr>
      </p:pic>
      <p:sp>
        <p:nvSpPr>
          <p:cNvPr id="3" name="Tijdelijke aanduiding voor inhoud 2">
            <a:extLst>
              <a:ext uri="{FF2B5EF4-FFF2-40B4-BE49-F238E27FC236}">
                <a16:creationId xmlns:a16="http://schemas.microsoft.com/office/drawing/2014/main" id="{FB8F5DCF-FE09-9041-9C49-0EB3D08BDE49}"/>
              </a:ext>
            </a:extLst>
          </p:cNvPr>
          <p:cNvSpPr>
            <a:spLocks noGrp="1"/>
          </p:cNvSpPr>
          <p:nvPr>
            <p:ph idx="1"/>
          </p:nvPr>
        </p:nvSpPr>
        <p:spPr>
          <a:xfrm>
            <a:off x="5172074" y="2108201"/>
            <a:ext cx="5983606" cy="3760891"/>
          </a:xfrm>
        </p:spPr>
        <p:txBody>
          <a:bodyPr>
            <a:normAutofit/>
          </a:bodyPr>
          <a:lstStyle/>
          <a:p>
            <a:pPr>
              <a:buFont typeface="Wingdings" pitchFamily="2" charset="2"/>
              <a:buChar char="v"/>
            </a:pPr>
            <a:r>
              <a:rPr lang="nl-NL" dirty="0"/>
              <a:t>In relatie tot het ontgiften van de hersenen is er vanuit onderzoeken een relatie gevonden met Alzheimer </a:t>
            </a:r>
          </a:p>
          <a:p>
            <a:pPr>
              <a:buFont typeface="Wingdings" pitchFamily="2" charset="2"/>
              <a:buChar char="v"/>
            </a:pPr>
            <a:r>
              <a:rPr lang="nl-NL" dirty="0"/>
              <a:t>Depressies</a:t>
            </a:r>
          </a:p>
          <a:p>
            <a:pPr>
              <a:buFont typeface="Wingdings" pitchFamily="2" charset="2"/>
              <a:buChar char="v"/>
            </a:pPr>
            <a:r>
              <a:rPr lang="nl-NL" dirty="0"/>
              <a:t>Hart- en vaatziekten</a:t>
            </a:r>
          </a:p>
          <a:p>
            <a:pPr>
              <a:buFont typeface="Wingdings" pitchFamily="2" charset="2"/>
              <a:buChar char="v"/>
            </a:pPr>
            <a:r>
              <a:rPr lang="nl-NL" dirty="0"/>
              <a:t>Overgewicht in relatie tot ontregelen hormonen</a:t>
            </a:r>
          </a:p>
        </p:txBody>
      </p:sp>
    </p:spTree>
    <p:extLst>
      <p:ext uri="{BB962C8B-B14F-4D97-AF65-F5344CB8AC3E}">
        <p14:creationId xmlns:p14="http://schemas.microsoft.com/office/powerpoint/2010/main" val="97559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2AE4E-0DAA-B641-A3DF-EA02F97FF1EB}"/>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dirty="0" err="1">
                <a:solidFill>
                  <a:schemeClr val="tx1">
                    <a:lumMod val="85000"/>
                    <a:lumOff val="15000"/>
                  </a:schemeClr>
                </a:solidFill>
              </a:rPr>
              <a:t>Biologische</a:t>
            </a:r>
            <a:r>
              <a:rPr lang="en-US" sz="5400" dirty="0">
                <a:solidFill>
                  <a:schemeClr val="tx1">
                    <a:lumMod val="85000"/>
                    <a:lumOff val="15000"/>
                  </a:schemeClr>
                </a:solidFill>
              </a:rPr>
              <a:t> </a:t>
            </a:r>
            <a:r>
              <a:rPr lang="en-US" sz="5400" dirty="0" err="1">
                <a:solidFill>
                  <a:schemeClr val="tx1">
                    <a:lumMod val="85000"/>
                    <a:lumOff val="15000"/>
                  </a:schemeClr>
                </a:solidFill>
              </a:rPr>
              <a:t>klok</a:t>
            </a:r>
            <a:r>
              <a:rPr lang="en-US" sz="5400">
                <a:solidFill>
                  <a:schemeClr val="tx1">
                    <a:lumMod val="85000"/>
                    <a:lumOff val="15000"/>
                  </a:schemeClr>
                </a:solidFill>
              </a:rPr>
              <a:t> </a:t>
            </a:r>
          </a:p>
        </p:txBody>
      </p:sp>
      <p:pic>
        <p:nvPicPr>
          <p:cNvPr id="5" name="Tijdelijke aanduiding voor inhoud 4">
            <a:extLst>
              <a:ext uri="{FF2B5EF4-FFF2-40B4-BE49-F238E27FC236}">
                <a16:creationId xmlns:a16="http://schemas.microsoft.com/office/drawing/2014/main" id="{0E7AB838-098E-A047-9B7B-6E6D969197DC}"/>
              </a:ext>
            </a:extLst>
          </p:cNvPr>
          <p:cNvPicPr>
            <a:picLocks noGrp="1" noChangeAspect="1"/>
          </p:cNvPicPr>
          <p:nvPr>
            <p:ph idx="1"/>
          </p:nvPr>
        </p:nvPicPr>
        <p:blipFill>
          <a:blip r:embed="rId2"/>
          <a:stretch>
            <a:fillRect/>
          </a:stretch>
        </p:blipFill>
        <p:spPr>
          <a:xfrm>
            <a:off x="633999" y="1007091"/>
            <a:ext cx="6912217" cy="4320135"/>
          </a:xfrm>
          <a:prstGeom prst="rect">
            <a:avLst/>
          </a:prstGeom>
        </p:spPr>
      </p:pic>
    </p:spTree>
    <p:extLst>
      <p:ext uri="{BB962C8B-B14F-4D97-AF65-F5344CB8AC3E}">
        <p14:creationId xmlns:p14="http://schemas.microsoft.com/office/powerpoint/2010/main" val="1552318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891</Words>
  <Application>Microsoft Macintosh PowerPoint</Application>
  <PresentationFormat>Breedbeeld</PresentationFormat>
  <Paragraphs>104</Paragraphs>
  <Slides>22</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Arial</vt:lpstr>
      <vt:lpstr>Calibri</vt:lpstr>
      <vt:lpstr>Calibri Light</vt:lpstr>
      <vt:lpstr>Wingdings</vt:lpstr>
      <vt:lpstr>Kantoorthema</vt:lpstr>
      <vt:lpstr>Lifestyle: Impact van slaap op de gezondheid. Zeker niet slaapverwekkend! </vt:lpstr>
      <vt:lpstr>Terugblik vorige week</vt:lpstr>
      <vt:lpstr>Leerdoelen</vt:lpstr>
      <vt:lpstr>https://www.gids.tv/video/275611/max-masterclass-over-slaap-gemist-bekijk-hier-de-hele-uitzending  </vt:lpstr>
      <vt:lpstr>Belang van een goede nachtrust!</vt:lpstr>
      <vt:lpstr>Richtlijnen slaapduur</vt:lpstr>
      <vt:lpstr>Functies van de slaap?</vt:lpstr>
      <vt:lpstr>Tekort aan slaap kan dus een behoorlijke impact hebben op je gezondheid!</vt:lpstr>
      <vt:lpstr>Biologische klok </vt:lpstr>
      <vt:lpstr>Hoe werkt slaap?</vt:lpstr>
      <vt:lpstr>Hoe werkt slaap? </vt:lpstr>
      <vt:lpstr>Slaaptekort en de prefrontale cortex, impact op emoties en prestaties.</vt:lpstr>
      <vt:lpstr>Relaties met voeding en beweging!</vt:lpstr>
      <vt:lpstr>Voeding en slaap</vt:lpstr>
      <vt:lpstr>Slaap en bewegen</vt:lpstr>
      <vt:lpstr>PowerPoint-presentatie</vt:lpstr>
      <vt:lpstr>Snoozen is vergelijkbaar voor je brein met multitasken!</vt:lpstr>
      <vt:lpstr>Powernapping! </vt:lpstr>
      <vt:lpstr>Rustige en donkere slaapkamer die koel is.</vt:lpstr>
      <vt:lpstr>Inzicht krijgen in slaap</vt:lpstr>
      <vt:lpstr>Slaapdagboek</vt:lpstr>
      <vt:lpstr>Ommetje voor goede slaap!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impact van slaap op de gezondheid. Zeker niet slaapverwekkend! </dc:title>
  <dc:creator>Mariska de Rouw</dc:creator>
  <cp:lastModifiedBy>Mariska de Rouw</cp:lastModifiedBy>
  <cp:revision>11</cp:revision>
  <dcterms:created xsi:type="dcterms:W3CDTF">2021-01-27T18:32:53Z</dcterms:created>
  <dcterms:modified xsi:type="dcterms:W3CDTF">2023-02-12T15:28:24Z</dcterms:modified>
</cp:coreProperties>
</file>